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7"/>
  </p:notesMasterIdLst>
  <p:sldIdLst>
    <p:sldId id="292" r:id="rId5"/>
    <p:sldId id="273" r:id="rId6"/>
    <p:sldId id="257" r:id="rId7"/>
    <p:sldId id="259" r:id="rId8"/>
    <p:sldId id="278" r:id="rId9"/>
    <p:sldId id="279" r:id="rId10"/>
    <p:sldId id="274" r:id="rId11"/>
    <p:sldId id="277" r:id="rId12"/>
    <p:sldId id="282" r:id="rId13"/>
    <p:sldId id="291" r:id="rId14"/>
    <p:sldId id="283" r:id="rId15"/>
    <p:sldId id="284" r:id="rId16"/>
    <p:sldId id="285" r:id="rId17"/>
    <p:sldId id="286" r:id="rId18"/>
    <p:sldId id="287" r:id="rId19"/>
    <p:sldId id="288" r:id="rId20"/>
    <p:sldId id="266" r:id="rId21"/>
    <p:sldId id="290" r:id="rId22"/>
    <p:sldId id="289" r:id="rId23"/>
    <p:sldId id="272" r:id="rId24"/>
    <p:sldId id="267" r:id="rId25"/>
    <p:sldId id="26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C4D2F2-2767-CF06-CE67-E8818C0C2A5A}" name="Isla Foffa" initials="IF" userId="S::isla@futurumcareers.com::237bb2e1-a752-4b88-b59e-e8cd0f2462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25B26-E16E-418D-AF7F-B55EFCED8654}" v="1" dt="2023-01-25T11:02:03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82B97-73AC-49DF-870B-04B2DB92A9B0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C10E-054E-4932-B74E-A86553AF9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7C10E-054E-4932-B74E-A86553AF9D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8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r"/>
            <a:fld id="{1449AA12-8195-4182-A7AC-2E7E59DFBDAF}" type="datetimeFigureOut">
              <a:rPr lang="en-US" smtClean="0"/>
              <a:pPr algn="r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1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1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8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2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3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4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0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67901-96C0-CA22-5CF7-CF1BD9B33A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4" y="0"/>
            <a:ext cx="12137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2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2120900"/>
            <a:ext cx="3858284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range of sampling and collection methods are available for bioaerosols.</a:t>
            </a:r>
          </a:p>
          <a:p>
            <a:pPr>
              <a:lnSpc>
                <a:spcPct val="90000"/>
              </a:lnSpc>
            </a:pPr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most frequently used collection methods are gravitation, impaction, impingement, filtration and cyclone sampling.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2C0E9-878E-1FA6-532F-F16B171B4BE1}"/>
              </a:ext>
            </a:extLst>
          </p:cNvPr>
          <p:cNvSpPr txBox="1"/>
          <p:nvPr/>
        </p:nvSpPr>
        <p:spPr>
          <a:xfrm>
            <a:off x="605860" y="751897"/>
            <a:ext cx="39599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What are the different </a:t>
            </a:r>
          </a:p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sampling methods?</a:t>
            </a:r>
            <a:endParaRPr lang="en-GB" sz="3200" dirty="0"/>
          </a:p>
        </p:txBody>
      </p:sp>
      <p:pic>
        <p:nvPicPr>
          <p:cNvPr id="9" name="Picture 8" descr="Icon&#10;&#10;Description automatically generated with low confidence">
            <a:extLst>
              <a:ext uri="{FF2B5EF4-FFF2-40B4-BE49-F238E27FC236}">
                <a16:creationId xmlns:a16="http://schemas.microsoft.com/office/drawing/2014/main" id="{E29C10AC-8A7E-5744-D36F-4A9D54F08A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9314" y="3609281"/>
            <a:ext cx="1011135" cy="2541432"/>
          </a:xfrm>
          <a:prstGeom prst="rect">
            <a:avLst/>
          </a:prstGeom>
        </p:spPr>
      </p:pic>
      <p:pic>
        <p:nvPicPr>
          <p:cNvPr id="13" name="Picture 12" descr="Chart, funnel chart&#10;&#10;Description automatically generated">
            <a:extLst>
              <a:ext uri="{FF2B5EF4-FFF2-40B4-BE49-F238E27FC236}">
                <a16:creationId xmlns:a16="http://schemas.microsoft.com/office/drawing/2014/main" id="{5FC8A9BB-48AA-B41E-8CA7-030E3AE13C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293" y="4024876"/>
            <a:ext cx="2168707" cy="2168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C34E77-F9C5-B84A-5E6B-0E11BED3CA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284" y="2120900"/>
            <a:ext cx="3508255" cy="3316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BD126-9252-31DB-B784-7A810DF4FE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0377" y="402164"/>
            <a:ext cx="2406377" cy="2464632"/>
          </a:xfrm>
          <a:prstGeom prst="rect">
            <a:avLst/>
          </a:prstGeom>
        </p:spPr>
      </p:pic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68DA076D-9F94-8E37-30E1-4AEDC18F86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194" y="459930"/>
            <a:ext cx="1851369" cy="2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3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447800"/>
            <a:ext cx="3858284" cy="457200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Settling by gravitation onto a surface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Gravitation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 movement due to gravity, such as falling bioaerosols settling onto surfaces.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Gravitation relies on bioaerosols settling on a collection surface, such as a culture plate, foil sheet, cloth or filter.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0" i="1" strike="noStrike" baseline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2C0E9-878E-1FA6-532F-F16B171B4BE1}"/>
              </a:ext>
            </a:extLst>
          </p:cNvPr>
          <p:cNvSpPr txBox="1"/>
          <p:nvPr/>
        </p:nvSpPr>
        <p:spPr>
          <a:xfrm>
            <a:off x="605860" y="751897"/>
            <a:ext cx="200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Gravitation</a:t>
            </a:r>
            <a:endParaRPr lang="en-GB" sz="3200" dirty="0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FC78090F-719D-136F-D357-84650D767C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54" y="1044284"/>
            <a:ext cx="3731368" cy="44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458686"/>
            <a:ext cx="3858284" cy="456111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Impacting the sample onto a surface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relies on the inertial impaction of particles onto a collection surface.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Air is pumped through the sampler and bioaerosols of varying sizes impact onto a collection surface, depending on their inertia.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2C0E9-878E-1FA6-532F-F16B171B4BE1}"/>
              </a:ext>
            </a:extLst>
          </p:cNvPr>
          <p:cNvSpPr txBox="1"/>
          <p:nvPr/>
        </p:nvSpPr>
        <p:spPr>
          <a:xfrm>
            <a:off x="605860" y="751897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Impaction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0C5E0-B807-CB80-9EF7-906437E04334}"/>
              </a:ext>
            </a:extLst>
          </p:cNvPr>
          <p:cNvSpPr txBox="1"/>
          <p:nvPr/>
        </p:nvSpPr>
        <p:spPr>
          <a:xfrm>
            <a:off x="5316354" y="5681978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learn more about inertia, visit: </a:t>
            </a:r>
          </a:p>
          <a:p>
            <a:r>
              <a:rPr lang="en-GB" dirty="0">
                <a:solidFill>
                  <a:schemeClr val="bg1"/>
                </a:solidFill>
              </a:rPr>
              <a:t>www.bbc.co.uk/bitesize/guides/z8crsrd/revision/9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E8E3C-1696-2681-7AD9-7B2614A014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1765" y="529691"/>
            <a:ext cx="4780288" cy="45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26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524000"/>
            <a:ext cx="3858284" cy="4495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Collecting the sample in a liquid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involves collecting bioaerosols by bubbling air through a collection fluid.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Air flows down the sampler and bioaerosols are collected as they disperse through the liquid in the sampler.</a:t>
            </a:r>
            <a:endParaRPr lang="en-GB" sz="2400" b="0" i="0" u="none" strike="noStrike" baseline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2C0E9-878E-1FA6-532F-F16B171B4BE1}"/>
              </a:ext>
            </a:extLst>
          </p:cNvPr>
          <p:cNvSpPr txBox="1"/>
          <p:nvPr/>
        </p:nvSpPr>
        <p:spPr>
          <a:xfrm>
            <a:off x="605860" y="751897"/>
            <a:ext cx="2394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Impingement</a:t>
            </a:r>
            <a:endParaRPr lang="en-GB" sz="3200" dirty="0"/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F0F477F6-0770-2088-1C9D-4117200B6B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851" y="402164"/>
            <a:ext cx="2315070" cy="58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63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436914"/>
            <a:ext cx="3858284" cy="458288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40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Collecting the sample in a filter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Filtration involves collecting bioaerosols onto a porous material, usually a filter.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Air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pumped through the filter, which captures bioaerosols.</a:t>
            </a:r>
            <a:endParaRPr lang="en-GB" sz="2400" i="0" u="none" strike="noStrike" baseline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2C0E9-878E-1FA6-532F-F16B171B4BE1}"/>
              </a:ext>
            </a:extLst>
          </p:cNvPr>
          <p:cNvSpPr txBox="1"/>
          <p:nvPr/>
        </p:nvSpPr>
        <p:spPr>
          <a:xfrm>
            <a:off x="605860" y="751897"/>
            <a:ext cx="166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Filtration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FF54F-8371-4774-6056-068CA5520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934" y="838856"/>
            <a:ext cx="5091841" cy="52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22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491343"/>
            <a:ext cx="3858284" cy="452845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sing centrifugal forces to collect bioaerosols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Cyclone samplers collect bioaerosols in a dry or wet (filled with liquid) vessel.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Air is pumped through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the sampler and, depending on inertia, bioaerosols are deposited in the vessel. </a:t>
            </a:r>
            <a:endParaRPr lang="en-GB" sz="2400" b="0" i="0" u="none" strike="noStrike" baseline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2C0E9-878E-1FA6-532F-F16B171B4BE1}"/>
              </a:ext>
            </a:extLst>
          </p:cNvPr>
          <p:cNvSpPr txBox="1"/>
          <p:nvPr/>
        </p:nvSpPr>
        <p:spPr>
          <a:xfrm>
            <a:off x="605860" y="751897"/>
            <a:ext cx="1478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Cyclone</a:t>
            </a:r>
            <a:endParaRPr lang="en-GB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70A1C-3F9F-1817-9FB9-91ADDD776B8A}"/>
              </a:ext>
            </a:extLst>
          </p:cNvPr>
          <p:cNvSpPr txBox="1"/>
          <p:nvPr/>
        </p:nvSpPr>
        <p:spPr>
          <a:xfrm>
            <a:off x="5871410" y="5500118"/>
            <a:ext cx="541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0000"/>
                </a:highlight>
              </a:rPr>
              <a:t>To learn more about centrifugal forces, see: </a:t>
            </a:r>
          </a:p>
          <a:p>
            <a:r>
              <a:rPr lang="en-GB" dirty="0">
                <a:highlight>
                  <a:srgbClr val="000000"/>
                </a:highlight>
              </a:rPr>
              <a:t>https://en.wikipedia.org/wiki/Centrifugal_force</a:t>
            </a:r>
          </a:p>
        </p:txBody>
      </p:sp>
      <p:pic>
        <p:nvPicPr>
          <p:cNvPr id="6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B6C1D532-A617-564D-EB02-6A86FAD5C7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636" y="751897"/>
            <a:ext cx="4522969" cy="45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12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925286"/>
            <a:ext cx="3858284" cy="50945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6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choice of sampling method depends on many factors, for example: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b="0" i="0" u="none" strike="noStrike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Aim of sampling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Bioaerosol of interest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Expected concentration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Sampling sites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Sampling duration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Sample volume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Analysis methods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3F5E7-7A8D-CEE5-62CB-B50173660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038" y="2727893"/>
            <a:ext cx="6619116" cy="14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8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3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: Shape 65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1</a:t>
            </a:r>
          </a:p>
        </p:txBody>
      </p:sp>
      <p:sp>
        <p:nvSpPr>
          <p:cNvPr id="79" name="Rectangle 69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Oval 71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you guess what the advantages and disadvantages of different sampling methods might be?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 in the table.</a:t>
            </a: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1FD7851-5530-7043-7E95-726400B3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93" y="1632"/>
            <a:ext cx="4870156" cy="69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2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D4FD-7B91-AC09-F27A-D41ED7C0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12064"/>
            <a:ext cx="8761413" cy="1168568"/>
          </a:xfrm>
        </p:spPr>
        <p:txBody>
          <a:bodyPr/>
          <a:lstStyle/>
          <a:p>
            <a:r>
              <a:rPr lang="en-GB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Advantages and disadvantages of different sampling methods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A39E6CF-8A17-14DF-A7C6-1437C735F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118681"/>
              </p:ext>
            </p:extLst>
          </p:nvPr>
        </p:nvGraphicFramePr>
        <p:xfrm>
          <a:off x="0" y="0"/>
          <a:ext cx="12131040" cy="652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3081117675"/>
                    </a:ext>
                  </a:extLst>
                </a:gridCol>
                <a:gridCol w="5108804">
                  <a:extLst>
                    <a:ext uri="{9D8B030D-6E8A-4147-A177-3AD203B41FA5}">
                      <a16:colId xmlns:a16="http://schemas.microsoft.com/office/drawing/2014/main" val="1748324883"/>
                    </a:ext>
                  </a:extLst>
                </a:gridCol>
                <a:gridCol w="4949596">
                  <a:extLst>
                    <a:ext uri="{9D8B030D-6E8A-4147-A177-3AD203B41FA5}">
                      <a16:colId xmlns:a16="http://schemas.microsoft.com/office/drawing/2014/main" val="1565781624"/>
                    </a:ext>
                  </a:extLst>
                </a:gridCol>
              </a:tblGrid>
              <a:tr h="727928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Sampling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61362"/>
                  </a:ext>
                </a:extLst>
              </a:tr>
              <a:tr h="8570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Gravitation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Ease of use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Large numbers of samples can be taken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Low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Relies on air current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Larger sized particles are more likely to be collected because they settle quicker than smaller particles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819199"/>
                  </a:ext>
                </a:extLst>
              </a:tr>
              <a:tr h="136090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Ease of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Direct collection onto collection surfaces (culture plates, etc.)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Researchers can choose different impaction surfaces depending on their analysis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Collection surfaces can be overloaded with bioaerosols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Loss of viability – cells can end up dying due to loss of moisture (desiccation) or strong air flow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Bioaerosols may bounce and not impact onto the collection surface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04083"/>
                  </a:ext>
                </a:extLst>
              </a:tr>
              <a:tr h="110771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Impingement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Collected bioaerosols are more likely to survive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Less physical stress on the collected bioaerosols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If the sampling takes a long time, some of the liquid might be lost due to evaporation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 sampler needs to be sterilised after each sample has been collected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237638"/>
                  </a:ext>
                </a:extLst>
              </a:tr>
              <a:tr h="136090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Ease of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Easy to sterilise and transport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Suitable for long sampling periods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Researchers can choose different types of filter depending on their analysis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Loss of viability – cells can end up dying due to loss of moisture (desiccation) or strong air flow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 collection can be labour intensive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942184"/>
                  </a:ext>
                </a:extLst>
              </a:tr>
              <a:tr h="110771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Cyclone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Large numbers of bioaerosols can be collected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 large volume of air can be sampled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Easy to sterilise and transport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 the wet cyclone, there is a risk of a loss of collection liquid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With the dry cyclone, cells can end up dying due to loss of moisture (desiccation) or strong air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72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063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3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Freeform: Shape 65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2</a:t>
            </a:r>
          </a:p>
        </p:txBody>
      </p:sp>
      <p:sp>
        <p:nvSpPr>
          <p:cNvPr id="79" name="Rectangle 69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Oval 71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 the handout:</a:t>
            </a:r>
            <a:r>
              <a:rPr lang="en-GB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EFF9237-58A4-B33D-4BB5-AEFAC0F42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93" y="-12055"/>
            <a:ext cx="4879988" cy="68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1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3338E0-2D59-51B7-2A77-E121BB8078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6" name="Picture 5" descr="A picture containing flower, plant, clipart&#10;&#10;Description automatically generated">
            <a:extLst>
              <a:ext uri="{FF2B5EF4-FFF2-40B4-BE49-F238E27FC236}">
                <a16:creationId xmlns:a16="http://schemas.microsoft.com/office/drawing/2014/main" id="{7564AA48-6143-A738-43FB-EEB06FA89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12" name="Picture 11" descr="A picture containing chain, dark&#10;&#10;Description automatically generated">
            <a:extLst>
              <a:ext uri="{FF2B5EF4-FFF2-40B4-BE49-F238E27FC236}">
                <a16:creationId xmlns:a16="http://schemas.microsoft.com/office/drawing/2014/main" id="{1DF12F52-265A-4DC5-BA1B-C30A76DF89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8" name="Picture 7" descr="A picture containing plant, fabric&#10;&#10;Description automatically generated">
            <a:extLst>
              <a:ext uri="{FF2B5EF4-FFF2-40B4-BE49-F238E27FC236}">
                <a16:creationId xmlns:a16="http://schemas.microsoft.com/office/drawing/2014/main" id="{B4A4E6CA-BA98-9B2D-B01A-617627876F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AA22A6-4E1D-2AD5-A881-22801A0A3D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</p:spPr>
      </p:pic>
      <p:pic>
        <p:nvPicPr>
          <p:cNvPr id="10" name="Picture 9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EDA61EC7-2CC0-DBA5-6B3F-D5A29412212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65F987-DF70-BF31-73BD-69614BE62809}"/>
              </a:ext>
            </a:extLst>
          </p:cNvPr>
          <p:cNvSpPr txBox="1"/>
          <p:nvPr/>
        </p:nvSpPr>
        <p:spPr>
          <a:xfrm>
            <a:off x="2882054" y="3102541"/>
            <a:ext cx="641688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you name these bioaerosols?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95FF31-5CF9-20FE-52A4-F49F80E0686F}"/>
              </a:ext>
            </a:extLst>
          </p:cNvPr>
          <p:cNvSpPr txBox="1"/>
          <p:nvPr/>
        </p:nvSpPr>
        <p:spPr>
          <a:xfrm>
            <a:off x="9588391" y="4856017"/>
            <a:ext cx="1204176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POLLEN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10-100 µm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F54F27-028D-BF64-6EA5-59BEB558B984}"/>
              </a:ext>
            </a:extLst>
          </p:cNvPr>
          <p:cNvSpPr txBox="1"/>
          <p:nvPr/>
        </p:nvSpPr>
        <p:spPr>
          <a:xfrm>
            <a:off x="9620451" y="1368479"/>
            <a:ext cx="1140056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0.2-10 µm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C16F7B-FBEF-E89C-1597-254A7F6F5DB2}"/>
              </a:ext>
            </a:extLst>
          </p:cNvPr>
          <p:cNvSpPr txBox="1"/>
          <p:nvPr/>
        </p:nvSpPr>
        <p:spPr>
          <a:xfrm>
            <a:off x="5445296" y="1374623"/>
            <a:ext cx="1312411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ENDOTOXIN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1-10 nm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FA84CE-61D2-197C-FFFB-929E3B718699}"/>
              </a:ext>
            </a:extLst>
          </p:cNvPr>
          <p:cNvSpPr txBox="1"/>
          <p:nvPr/>
        </p:nvSpPr>
        <p:spPr>
          <a:xfrm>
            <a:off x="5082151" y="4837576"/>
            <a:ext cx="2038700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FUNGI AND SPORES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1-100 µm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020CF1-27C0-0888-8A07-77CB17A83C5F}"/>
              </a:ext>
            </a:extLst>
          </p:cNvPr>
          <p:cNvSpPr txBox="1"/>
          <p:nvPr/>
        </p:nvSpPr>
        <p:spPr>
          <a:xfrm>
            <a:off x="1303358" y="1374623"/>
            <a:ext cx="1082348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5-300 nm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3A3EF9-60B3-31E8-C324-8872BD89F7C9}"/>
              </a:ext>
            </a:extLst>
          </p:cNvPr>
          <p:cNvSpPr txBox="1"/>
          <p:nvPr/>
        </p:nvSpPr>
        <p:spPr>
          <a:xfrm>
            <a:off x="1303358" y="4837576"/>
            <a:ext cx="1385316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PLANT CELLS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20-40 µm</a:t>
            </a:r>
          </a:p>
        </p:txBody>
      </p:sp>
    </p:spTree>
    <p:extLst>
      <p:ext uri="{BB962C8B-B14F-4D97-AF65-F5344CB8AC3E}">
        <p14:creationId xmlns:p14="http://schemas.microsoft.com/office/powerpoint/2010/main" val="5800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26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DF635-B211-0054-F0B1-0C853C4DAF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27" y="2120900"/>
            <a:ext cx="3364854" cy="38989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 a poster to explain a sampling strategy for investigating indoor fungi in your home or school. Include: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best sampling and analysis method 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samples to be taken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Duration of sampling</a:t>
            </a: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DEC95-1CF0-760F-F1ED-987DE0179B38}"/>
              </a:ext>
            </a:extLst>
          </p:cNvPr>
          <p:cNvSpPr txBox="1"/>
          <p:nvPr/>
        </p:nvSpPr>
        <p:spPr>
          <a:xfrm>
            <a:off x="5212508" y="5758190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Prostock-studio/adobe.stock.com</a:t>
            </a:r>
            <a:endParaRPr lang="en-GB" sz="1000" b="0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137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02B5B-4557-3341-9217-082EC4EC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Activity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FFA89-18A2-064D-3FC3-E5846DAA61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55697" y="118836"/>
            <a:ext cx="4768192" cy="6753429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the instructions to collect and analyse airborne bacteria and fungi using gravitation:</a:t>
            </a: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7938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2D5F0-3B4E-F01F-F3B5-E677248C8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8" name="Picture 7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28A79D8B-87EF-2887-517F-7D35822890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35" y="667265"/>
            <a:ext cx="3905498" cy="55472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Bioaerosols play a major role in environmental processes (climate, ecosystems) and human health.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vary widely in size, shape, structure and composition: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ranging from nanometres (nm) to tens of micrometres (</a:t>
            </a:r>
            <a:r>
              <a:rPr lang="el-G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μ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m) in size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including whole organisms, single cells (dead or alive), cell fragments and spores.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GB" sz="17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endParaRPr lang="en-GB" sz="17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F7886-AE8A-2F4D-7B61-405327FB8968}"/>
              </a:ext>
            </a:extLst>
          </p:cNvPr>
          <p:cNvSpPr txBox="1"/>
          <p:nvPr/>
        </p:nvSpPr>
        <p:spPr>
          <a:xfrm>
            <a:off x="10206681" y="6145255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Unsplash: Alex Jones</a:t>
            </a:r>
          </a:p>
        </p:txBody>
      </p:sp>
    </p:spTree>
    <p:extLst>
      <p:ext uri="{BB962C8B-B14F-4D97-AF65-F5344CB8AC3E}">
        <p14:creationId xmlns:p14="http://schemas.microsoft.com/office/powerpoint/2010/main" val="1311479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AF10A03D-B8D7-4106-B452-8F3C71462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5159176-5854-41AA-8779-1E39496D3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2FA54D7-F682-4168-A15B-6262BF16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439C4658-FDF2-4373-8344-47DA03B04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C57E46-2033-9E8C-F2E6-18EED5BC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608" y="803750"/>
            <a:ext cx="3113903" cy="2542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C59588-2C5E-8483-E325-61C137F4C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35" y="803753"/>
            <a:ext cx="3113904" cy="254228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0246788-5559-4236-B1FF-BE8D22104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49" y="1142999"/>
            <a:ext cx="3559632" cy="5078691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size, shape, structure and composition of bioaerosols depend on: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 source (natural or anthropogenic)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they were formed (particle or droplet)</a:t>
            </a:r>
          </a:p>
          <a:p>
            <a:pPr>
              <a:buFont typeface="Wingdings" pitchFamily="2" charset="2"/>
              <a:buChar char="Ø"/>
            </a:pPr>
            <a:endParaRPr lang="en-GB" sz="2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images on the right represent natural sources of bioaerosols, and which are anthropogenic?</a:t>
            </a:r>
          </a:p>
          <a:p>
            <a:pPr marL="0" indent="0">
              <a:buNone/>
            </a:pPr>
            <a:endParaRPr lang="en-GB" sz="17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GB" sz="17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GB" sz="17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12" name="Picture 11" descr="Background pattern, icon&#10;&#10;Description automatically generated">
            <a:extLst>
              <a:ext uri="{FF2B5EF4-FFF2-40B4-BE49-F238E27FC236}">
                <a16:creationId xmlns:a16="http://schemas.microsoft.com/office/drawing/2014/main" id="{3E138E10-B3E3-83B9-16EC-17F01A5126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608" y="3511958"/>
            <a:ext cx="3113903" cy="2542290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2F775F8-F559-34A3-5E02-83998FC918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35" y="3511960"/>
            <a:ext cx="3113904" cy="25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42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31D248D0-90D8-4EAF-84EE-DA3868518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84430-1CC8-E8EA-8506-73806930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3" y="4210215"/>
            <a:ext cx="10893094" cy="1915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b="0" i="0" kern="1200" dirty="0">
                <a:solidFill>
                  <a:srgbClr val="EBEBE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composition and size of bioaerosols will determine their </a:t>
            </a:r>
            <a:r>
              <a:rPr lang="en-GB" sz="2400" b="0" i="0" kern="1200" dirty="0">
                <a:solidFill>
                  <a:srgbClr val="EBEBE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behaviour</a:t>
            </a:r>
            <a:r>
              <a:rPr lang="en-US" sz="2400" b="0" i="0" kern="1200" dirty="0">
                <a:solidFill>
                  <a:srgbClr val="EBEBE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dispersal, transformation and, ultimately, their environmental and public health impact.</a:t>
            </a:r>
            <a:br>
              <a:rPr lang="en-US" sz="2400" b="0" i="0" kern="1200" dirty="0">
                <a:solidFill>
                  <a:srgbClr val="EBEBE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b="0" i="0" kern="1200" dirty="0">
              <a:solidFill>
                <a:srgbClr val="EBEBE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1CC81-330B-C3E5-633F-D970C908F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73306" y="902720"/>
            <a:ext cx="9211235" cy="356935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775805F-9E56-4330-9EA3-04D38DCEC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5992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2E50-0C7B-8F84-CB1B-5163F295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why it is important to sample, quantify and analyse bioaerosols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  <a:b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2B914-B148-70FC-701F-EAF695C1F8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45" y="2404577"/>
            <a:ext cx="5219632" cy="3479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F17986-2AFE-6C45-7B31-92B728DA1A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142" y="2663520"/>
            <a:ext cx="4677086" cy="3507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9D568F-299F-9134-5018-6B2B6271B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7213" y="2405698"/>
            <a:ext cx="5195542" cy="346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973739-525D-626F-F8C3-2D99E4CE3402}"/>
              </a:ext>
            </a:extLst>
          </p:cNvPr>
          <p:cNvSpPr txBox="1"/>
          <p:nvPr/>
        </p:nvSpPr>
        <p:spPr>
          <a:xfrm>
            <a:off x="9953902" y="2417299"/>
            <a:ext cx="1656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u="none" strike="noStrike" dirty="0">
                <a:effectLst/>
                <a:latin typeface="adobe-clean"/>
              </a:rPr>
              <a:t>Settapong/stock.adobe.com</a:t>
            </a:r>
            <a:endParaRPr lang="en-GB" sz="1000" b="0" i="0" dirty="0">
              <a:effectLst/>
              <a:latin typeface="adobe-cle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540D1-C24A-F7E8-BEE4-33258F277A7B}"/>
              </a:ext>
            </a:extLst>
          </p:cNvPr>
          <p:cNvSpPr txBox="1"/>
          <p:nvPr/>
        </p:nvSpPr>
        <p:spPr>
          <a:xfrm>
            <a:off x="3666142" y="5908288"/>
            <a:ext cx="1837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Roman Milert/stock.adobe.com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31B96C-D4B8-49D2-38D7-82AF6104BB74}"/>
              </a:ext>
            </a:extLst>
          </p:cNvPr>
          <p:cNvSpPr txBox="1"/>
          <p:nvPr/>
        </p:nvSpPr>
        <p:spPr>
          <a:xfrm>
            <a:off x="399291" y="2417299"/>
            <a:ext cx="18517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Andrey Popov/stock.adobe.com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775F8-F559-34A3-5E02-83998FC918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36" y="803751"/>
            <a:ext cx="3113904" cy="5250498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60" y="803751"/>
            <a:ext cx="4023073" cy="577186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sampling, quantifying and analysing bioaerosols, it is possible to characterise their nature, viability, size and composition in different environments (e.g., indoors and outdoors). 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Viability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 is the capacity of a living organism to stay alive, and sustain its life, growth, and development.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Sampling, quantifying and analysing bioaerosols is necessary to better understand their environmental and public health impacts.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138E10-B3E3-83B9-16EC-17F01A5126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607" y="803751"/>
            <a:ext cx="3113903" cy="5250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D20878-9ACA-CA24-6FE6-C1502F19CDB4}"/>
              </a:ext>
            </a:extLst>
          </p:cNvPr>
          <p:cNvSpPr txBox="1"/>
          <p:nvPr/>
        </p:nvSpPr>
        <p:spPr>
          <a:xfrm>
            <a:off x="8586023" y="5792639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Andrey Popov/stock.adobe.com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1CF83-CAC0-204A-3FD9-2301954DA029}"/>
              </a:ext>
            </a:extLst>
          </p:cNvPr>
          <p:cNvSpPr txBox="1"/>
          <p:nvPr/>
        </p:nvSpPr>
        <p:spPr>
          <a:xfrm>
            <a:off x="5192855" y="5792639"/>
            <a:ext cx="2955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JimmyC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/stock.adobe.com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376729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5FE56-92F4-6005-D5BB-057C77B0FB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98" r="18198"/>
          <a:stretch/>
        </p:blipFill>
        <p:spPr>
          <a:xfrm>
            <a:off x="5112246" y="480352"/>
            <a:ext cx="6391533" cy="5250498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60" y="803751"/>
            <a:ext cx="3682821" cy="521604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knowledge can also be used to design and evaluate the effectiveness of different control and intervention strategies…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to develop numerical models for studying the environmental and human health impacts of bioaerosols. 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70A60F-DB1C-D7E2-56AF-DF66543CC615}"/>
              </a:ext>
            </a:extLst>
          </p:cNvPr>
          <p:cNvSpPr txBox="1"/>
          <p:nvPr/>
        </p:nvSpPr>
        <p:spPr>
          <a:xfrm>
            <a:off x="4790188" y="5809038"/>
            <a:ext cx="71096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Average observed fungal spore concentrations over the period 2003–2008 for all AAAAI stations (circles) shown </a:t>
            </a:r>
          </a:p>
          <a:p>
            <a:r>
              <a:rPr lang="en-GB" sz="1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on top of lumped land use classes bases on the Olson World Ecosystems (Olson et al., 2001. Janssen, R. H. H., Heald, </a:t>
            </a:r>
          </a:p>
          <a:p>
            <a:r>
              <a:rPr lang="en-GB" sz="1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C. L., Steiner, A. L., Perring, A. E., Huffman, J. A., Robinson, E. S., </a:t>
            </a:r>
            <a:r>
              <a:rPr lang="en-GB" sz="1000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Twohy</a:t>
            </a:r>
            <a:r>
              <a:rPr lang="en-GB" sz="1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, C. H., and Ziemba, L. D.: Drivers of the fungal </a:t>
            </a:r>
          </a:p>
          <a:p>
            <a:r>
              <a:rPr lang="en-GB" sz="1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spore bioaerosol budget: observational analysis and global </a:t>
            </a:r>
            <a:r>
              <a:rPr lang="en-GB" sz="1000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modeling</a:t>
            </a:r>
            <a:r>
              <a:rPr lang="en-GB" sz="1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, Atmos. Chem. Phys., 21, 4381–4401, </a:t>
            </a:r>
          </a:p>
          <a:p>
            <a:r>
              <a:rPr lang="en-GB" sz="1000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https://doi.org/10.5194/acp-21-4381-2021, 2021.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36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5BE4897-C7A1-4E8C-B5A5-8797DAC6D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C300240B-912F-4AD7-AE1B-923B3F98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421EF78-B00C-42F8-8908-2CF3E417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F3E0A6DF-2313-4EC2-B95B-212CD4861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083B194-504C-4B70-B8F6-80C51076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BF1AE2-40FC-4B8F-B531-AB84540A2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4EB7C1-42EF-4F28-AF4F-02E879CB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6FE6-571E-124B-AB14-7487A1EDC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2120900"/>
            <a:ext cx="3858284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Sampling involves the collection of bioaerosols from the air and placing them in or on a surface so that they can be studied.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By sampling, researchers can collect bioaerosols to study their identities and concentrations in different environments.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2C0E9-878E-1FA6-532F-F16B171B4BE1}"/>
              </a:ext>
            </a:extLst>
          </p:cNvPr>
          <p:cNvSpPr txBox="1"/>
          <p:nvPr/>
        </p:nvSpPr>
        <p:spPr>
          <a:xfrm>
            <a:off x="605860" y="751897"/>
            <a:ext cx="1945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SAMPLING</a:t>
            </a:r>
            <a:endParaRPr lang="en-GB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18CE0-B956-F81A-39BE-354E698AF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640" y="1733821"/>
            <a:ext cx="7736573" cy="43518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BD4C0C-AE5B-A1C8-0F9A-909B5BD207D8}"/>
              </a:ext>
            </a:extLst>
          </p:cNvPr>
          <p:cNvSpPr txBox="1"/>
          <p:nvPr/>
        </p:nvSpPr>
        <p:spPr>
          <a:xfrm>
            <a:off x="10729020" y="1780655"/>
            <a:ext cx="3008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Vrx123/adobe.stock.com</a:t>
            </a:r>
            <a:endParaRPr lang="en-GB" sz="1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52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6" ma:contentTypeDescription="Create a new document." ma:contentTypeScope="" ma:versionID="5ac29786fef6d860ccb0240e3c9a08b3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29a9b951e7131cbe7d87ba984a4b02b1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F9F918-2B76-4802-95A6-2DEA7FC309C0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09e5eb4c-ad0d-4795-ae2e-baffe4a7a343"/>
    <ds:schemaRef ds:uri="4ef8ee0b-e025-4bd4-94a6-4c71df7778d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53A190-EE2D-4AB9-B19C-D49A551F2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9DE55D-5002-4C5F-8434-63F50F5B1E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{D3C17237-84A4-8A4B-92BF-DC2033DC72F3}tf10001076</Template>
  <TotalTime>1739</TotalTime>
  <Words>1166</Words>
  <Application>Microsoft Office PowerPoint</Application>
  <PresentationFormat>Widescreen</PresentationFormat>
  <Paragraphs>140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adobe-clean</vt:lpstr>
      <vt:lpstr>Arial</vt:lpstr>
      <vt:lpstr>Calibri</vt:lpstr>
      <vt:lpstr>Calibri Light</vt:lpstr>
      <vt:lpstr>Century Gothic</vt:lpstr>
      <vt:lpstr>Open Sans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The composition and size of bioaerosols will determine their behaviour, dispersal, transformation and, ultimately, their environmental and public health impact. </vt:lpstr>
      <vt:lpstr> This is why it is important to sample, quantify and analyse bioaerosols.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</vt:lpstr>
      <vt:lpstr>Advantages and disadvantages of different sampling methods</vt:lpstr>
      <vt:lpstr>Activity 2</vt:lpstr>
      <vt:lpstr>Activity 3</vt:lpstr>
      <vt:lpstr>Activity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air </dc:title>
  <dc:creator>Karen Lindsay</dc:creator>
  <cp:lastModifiedBy>Frederic Coulon</cp:lastModifiedBy>
  <cp:revision>8</cp:revision>
  <dcterms:created xsi:type="dcterms:W3CDTF">2022-03-31T14:16:50Z</dcterms:created>
  <dcterms:modified xsi:type="dcterms:W3CDTF">2023-01-25T11:02:03Z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