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24"/>
  </p:notesMasterIdLst>
  <p:sldIdLst>
    <p:sldId id="256" r:id="rId5"/>
    <p:sldId id="280" r:id="rId6"/>
    <p:sldId id="287" r:id="rId7"/>
    <p:sldId id="281" r:id="rId8"/>
    <p:sldId id="288" r:id="rId9"/>
    <p:sldId id="289" r:id="rId10"/>
    <p:sldId id="290" r:id="rId11"/>
    <p:sldId id="291" r:id="rId12"/>
    <p:sldId id="307" r:id="rId13"/>
    <p:sldId id="282" r:id="rId14"/>
    <p:sldId id="305" r:id="rId15"/>
    <p:sldId id="292" r:id="rId16"/>
    <p:sldId id="306" r:id="rId17"/>
    <p:sldId id="293" r:id="rId18"/>
    <p:sldId id="295" r:id="rId19"/>
    <p:sldId id="296" r:id="rId20"/>
    <p:sldId id="297" r:id="rId21"/>
    <p:sldId id="285" r:id="rId22"/>
    <p:sldId id="26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FE888-1166-4B8F-A71A-C5FEDBD95933}" v="1" dt="2023-01-25T10:32:27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89" autoAdjust="0"/>
    <p:restoredTop sz="94694"/>
  </p:normalViewPr>
  <p:slideViewPr>
    <p:cSldViewPr snapToGrid="0" snapToObjects="1">
      <p:cViewPr varScale="1">
        <p:scale>
          <a:sx n="54" d="100"/>
          <a:sy n="54" d="100"/>
        </p:scale>
        <p:origin x="72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9C423-CB87-4DC1-A634-D883C65A2E5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6FE14E-808F-41B0-AAB2-245482F9D1F0}">
      <dgm:prSet custT="1"/>
      <dgm:spPr/>
      <dgm:t>
        <a:bodyPr/>
        <a:lstStyle/>
        <a:p>
          <a:r>
            <a:rPr lang="en-GB" sz="2800" b="0" i="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1. What did you already know before this session?</a:t>
          </a:r>
          <a:endParaRPr lang="en-US" sz="28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3C798DC-1FD1-45C5-B9AD-6F9A6B1E2792}" type="parTrans" cxnId="{7C27CE44-55D6-4299-80E2-ED85E7A41789}">
      <dgm:prSet/>
      <dgm:spPr/>
      <dgm:t>
        <a:bodyPr/>
        <a:lstStyle/>
        <a:p>
          <a:endParaRPr lang="en-US" sz="2800"/>
        </a:p>
      </dgm:t>
    </dgm:pt>
    <dgm:pt modelId="{0834C66A-3758-44A4-8A76-573CC10DEE98}" type="sibTrans" cxnId="{7C27CE44-55D6-4299-80E2-ED85E7A41789}">
      <dgm:prSet/>
      <dgm:spPr/>
      <dgm:t>
        <a:bodyPr/>
        <a:lstStyle/>
        <a:p>
          <a:endParaRPr lang="en-US" sz="2800"/>
        </a:p>
      </dgm:t>
    </dgm:pt>
    <dgm:pt modelId="{3734B960-BB42-4297-B83D-6FCDE942905E}">
      <dgm:prSet custT="1"/>
      <dgm:spPr/>
      <dgm:t>
        <a:bodyPr/>
        <a:lstStyle/>
        <a:p>
          <a:r>
            <a:rPr lang="en-GB" sz="2800" b="0" i="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2. List three new things you have learned.</a:t>
          </a:r>
          <a:endParaRPr lang="en-US" sz="28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E19AFBD-7C06-4C51-8EAF-39FBF5F4B753}" type="parTrans" cxnId="{5C6CDCCA-716B-4EDF-84E7-37109AA26D61}">
      <dgm:prSet/>
      <dgm:spPr/>
      <dgm:t>
        <a:bodyPr/>
        <a:lstStyle/>
        <a:p>
          <a:endParaRPr lang="en-US" sz="2800"/>
        </a:p>
      </dgm:t>
    </dgm:pt>
    <dgm:pt modelId="{FF042D9E-C8BD-4FBA-81A1-7477A01BEAD0}" type="sibTrans" cxnId="{5C6CDCCA-716B-4EDF-84E7-37109AA26D61}">
      <dgm:prSet/>
      <dgm:spPr/>
      <dgm:t>
        <a:bodyPr/>
        <a:lstStyle/>
        <a:p>
          <a:endParaRPr lang="en-US" sz="2800"/>
        </a:p>
      </dgm:t>
    </dgm:pt>
    <dgm:pt modelId="{5C6E3A29-AD1C-4210-BDB6-774194EAD6BF}">
      <dgm:prSet custT="1"/>
      <dgm:spPr/>
      <dgm:t>
        <a:bodyPr/>
        <a:lstStyle/>
        <a:p>
          <a:r>
            <a:rPr lang="en-GB" sz="2800" b="0" i="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3. Which piece of information surprises you the most and why?</a:t>
          </a:r>
          <a:endParaRPr lang="en-US" sz="28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327AED1-7A81-4BB9-9551-3EE082F4FBDA}" type="parTrans" cxnId="{BFD9C82B-2DD8-455B-8D8E-0203B855228F}">
      <dgm:prSet/>
      <dgm:spPr/>
      <dgm:t>
        <a:bodyPr/>
        <a:lstStyle/>
        <a:p>
          <a:endParaRPr lang="en-US" sz="2800"/>
        </a:p>
      </dgm:t>
    </dgm:pt>
    <dgm:pt modelId="{B259E1B3-3AE7-43DD-B2AE-32411A843A6E}" type="sibTrans" cxnId="{BFD9C82B-2DD8-455B-8D8E-0203B855228F}">
      <dgm:prSet/>
      <dgm:spPr/>
      <dgm:t>
        <a:bodyPr/>
        <a:lstStyle/>
        <a:p>
          <a:endParaRPr lang="en-US" sz="2800"/>
        </a:p>
      </dgm:t>
    </dgm:pt>
    <dgm:pt modelId="{D65E5337-B0A5-4C8F-947E-913CFBB49B30}">
      <dgm:prSet custT="1"/>
      <dgm:spPr/>
      <dgm:t>
        <a:bodyPr/>
        <a:lstStyle/>
        <a:p>
          <a:r>
            <a:rPr lang="en-GB" sz="2800" b="0" i="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4. In what way has this session changed the way you see the world?</a:t>
          </a:r>
          <a:endParaRPr lang="en-US" sz="28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95EEFE0-C497-4CBB-8EFB-4EF9AF3542FA}" type="parTrans" cxnId="{D067C258-2E2C-4412-8C61-1DB3A06241EE}">
      <dgm:prSet/>
      <dgm:spPr/>
      <dgm:t>
        <a:bodyPr/>
        <a:lstStyle/>
        <a:p>
          <a:endParaRPr lang="en-US" sz="2800"/>
        </a:p>
      </dgm:t>
    </dgm:pt>
    <dgm:pt modelId="{E4AC2F17-229B-4E48-899E-B5D5674945DC}" type="sibTrans" cxnId="{D067C258-2E2C-4412-8C61-1DB3A06241EE}">
      <dgm:prSet/>
      <dgm:spPr/>
      <dgm:t>
        <a:bodyPr/>
        <a:lstStyle/>
        <a:p>
          <a:endParaRPr lang="en-US" sz="2800"/>
        </a:p>
      </dgm:t>
    </dgm:pt>
    <dgm:pt modelId="{4D358EB5-0109-4FA4-B42B-CBDD6797FCEE}" type="pres">
      <dgm:prSet presAssocID="{3319C423-CB87-4DC1-A634-D883C65A2E59}" presName="linear" presStyleCnt="0">
        <dgm:presLayoutVars>
          <dgm:animLvl val="lvl"/>
          <dgm:resizeHandles val="exact"/>
        </dgm:presLayoutVars>
      </dgm:prSet>
      <dgm:spPr/>
    </dgm:pt>
    <dgm:pt modelId="{1DE21398-0BDC-4142-A78C-18CAD665C5BD}" type="pres">
      <dgm:prSet presAssocID="{B36FE14E-808F-41B0-AAB2-245482F9D1F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433AE46-8DF5-40EA-8743-08FA903F4875}" type="pres">
      <dgm:prSet presAssocID="{0834C66A-3758-44A4-8A76-573CC10DEE98}" presName="spacer" presStyleCnt="0"/>
      <dgm:spPr/>
    </dgm:pt>
    <dgm:pt modelId="{9C563A98-9A22-4926-B9AA-9940778F91D1}" type="pres">
      <dgm:prSet presAssocID="{3734B960-BB42-4297-B83D-6FCDE942905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136F9A5-5893-479E-8808-F821BEBF2CC0}" type="pres">
      <dgm:prSet presAssocID="{FF042D9E-C8BD-4FBA-81A1-7477A01BEAD0}" presName="spacer" presStyleCnt="0"/>
      <dgm:spPr/>
    </dgm:pt>
    <dgm:pt modelId="{BA49359D-9857-4800-A00A-4E41A6ACC856}" type="pres">
      <dgm:prSet presAssocID="{5C6E3A29-AD1C-4210-BDB6-774194EAD6B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677D3A1-B686-4478-B5C4-1EDC56962741}" type="pres">
      <dgm:prSet presAssocID="{B259E1B3-3AE7-43DD-B2AE-32411A843A6E}" presName="spacer" presStyleCnt="0"/>
      <dgm:spPr/>
    </dgm:pt>
    <dgm:pt modelId="{A10D0778-04A4-47DD-BE2D-FFD5A1356156}" type="pres">
      <dgm:prSet presAssocID="{D65E5337-B0A5-4C8F-947E-913CFBB49B3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BD1DE19-62C6-4FFA-801D-F95286FF8743}" type="presOf" srcId="{D65E5337-B0A5-4C8F-947E-913CFBB49B30}" destId="{A10D0778-04A4-47DD-BE2D-FFD5A1356156}" srcOrd="0" destOrd="0" presId="urn:microsoft.com/office/officeart/2005/8/layout/vList2"/>
    <dgm:cxn modelId="{BFD9C82B-2DD8-455B-8D8E-0203B855228F}" srcId="{3319C423-CB87-4DC1-A634-D883C65A2E59}" destId="{5C6E3A29-AD1C-4210-BDB6-774194EAD6BF}" srcOrd="2" destOrd="0" parTransId="{7327AED1-7A81-4BB9-9551-3EE082F4FBDA}" sibTransId="{B259E1B3-3AE7-43DD-B2AE-32411A843A6E}"/>
    <dgm:cxn modelId="{7ACBC431-B298-436C-A70C-2856CC72D6A3}" type="presOf" srcId="{5C6E3A29-AD1C-4210-BDB6-774194EAD6BF}" destId="{BA49359D-9857-4800-A00A-4E41A6ACC856}" srcOrd="0" destOrd="0" presId="urn:microsoft.com/office/officeart/2005/8/layout/vList2"/>
    <dgm:cxn modelId="{7C27CE44-55D6-4299-80E2-ED85E7A41789}" srcId="{3319C423-CB87-4DC1-A634-D883C65A2E59}" destId="{B36FE14E-808F-41B0-AAB2-245482F9D1F0}" srcOrd="0" destOrd="0" parTransId="{53C798DC-1FD1-45C5-B9AD-6F9A6B1E2792}" sibTransId="{0834C66A-3758-44A4-8A76-573CC10DEE98}"/>
    <dgm:cxn modelId="{11746846-A8F8-491E-B878-BFB9DFF626A9}" type="presOf" srcId="{3734B960-BB42-4297-B83D-6FCDE942905E}" destId="{9C563A98-9A22-4926-B9AA-9940778F91D1}" srcOrd="0" destOrd="0" presId="urn:microsoft.com/office/officeart/2005/8/layout/vList2"/>
    <dgm:cxn modelId="{93124D6A-18D2-447D-B0DB-E353BE199041}" type="presOf" srcId="{3319C423-CB87-4DC1-A634-D883C65A2E59}" destId="{4D358EB5-0109-4FA4-B42B-CBDD6797FCEE}" srcOrd="0" destOrd="0" presId="urn:microsoft.com/office/officeart/2005/8/layout/vList2"/>
    <dgm:cxn modelId="{D067C258-2E2C-4412-8C61-1DB3A06241EE}" srcId="{3319C423-CB87-4DC1-A634-D883C65A2E59}" destId="{D65E5337-B0A5-4C8F-947E-913CFBB49B30}" srcOrd="3" destOrd="0" parTransId="{595EEFE0-C497-4CBB-8EFB-4EF9AF3542FA}" sibTransId="{E4AC2F17-229B-4E48-899E-B5D5674945DC}"/>
    <dgm:cxn modelId="{D1ABEDB6-E298-41E2-8B2D-B4C200EBB198}" type="presOf" srcId="{B36FE14E-808F-41B0-AAB2-245482F9D1F0}" destId="{1DE21398-0BDC-4142-A78C-18CAD665C5BD}" srcOrd="0" destOrd="0" presId="urn:microsoft.com/office/officeart/2005/8/layout/vList2"/>
    <dgm:cxn modelId="{5C6CDCCA-716B-4EDF-84E7-37109AA26D61}" srcId="{3319C423-CB87-4DC1-A634-D883C65A2E59}" destId="{3734B960-BB42-4297-B83D-6FCDE942905E}" srcOrd="1" destOrd="0" parTransId="{9E19AFBD-7C06-4C51-8EAF-39FBF5F4B753}" sibTransId="{FF042D9E-C8BD-4FBA-81A1-7477A01BEAD0}"/>
    <dgm:cxn modelId="{C2D282F8-5F82-463D-A148-ADD0B8CDA4BC}" type="presParOf" srcId="{4D358EB5-0109-4FA4-B42B-CBDD6797FCEE}" destId="{1DE21398-0BDC-4142-A78C-18CAD665C5BD}" srcOrd="0" destOrd="0" presId="urn:microsoft.com/office/officeart/2005/8/layout/vList2"/>
    <dgm:cxn modelId="{3F127318-477C-40E0-BA4F-B975B16DCAE8}" type="presParOf" srcId="{4D358EB5-0109-4FA4-B42B-CBDD6797FCEE}" destId="{A433AE46-8DF5-40EA-8743-08FA903F4875}" srcOrd="1" destOrd="0" presId="urn:microsoft.com/office/officeart/2005/8/layout/vList2"/>
    <dgm:cxn modelId="{B0E575D4-13DB-4C76-BD08-540F560745A1}" type="presParOf" srcId="{4D358EB5-0109-4FA4-B42B-CBDD6797FCEE}" destId="{9C563A98-9A22-4926-B9AA-9940778F91D1}" srcOrd="2" destOrd="0" presId="urn:microsoft.com/office/officeart/2005/8/layout/vList2"/>
    <dgm:cxn modelId="{9609BF7B-DA5E-4D70-8622-D1F2337F47CE}" type="presParOf" srcId="{4D358EB5-0109-4FA4-B42B-CBDD6797FCEE}" destId="{4136F9A5-5893-479E-8808-F821BEBF2CC0}" srcOrd="3" destOrd="0" presId="urn:microsoft.com/office/officeart/2005/8/layout/vList2"/>
    <dgm:cxn modelId="{FDE2CB0C-E2B0-4CA9-A0B2-A3D02A061F67}" type="presParOf" srcId="{4D358EB5-0109-4FA4-B42B-CBDD6797FCEE}" destId="{BA49359D-9857-4800-A00A-4E41A6ACC856}" srcOrd="4" destOrd="0" presId="urn:microsoft.com/office/officeart/2005/8/layout/vList2"/>
    <dgm:cxn modelId="{9D728768-ED90-4DCB-82A4-54C4F704191B}" type="presParOf" srcId="{4D358EB5-0109-4FA4-B42B-CBDD6797FCEE}" destId="{A677D3A1-B686-4478-B5C4-1EDC56962741}" srcOrd="5" destOrd="0" presId="urn:microsoft.com/office/officeart/2005/8/layout/vList2"/>
    <dgm:cxn modelId="{1AEA3671-B9CA-44E0-8C99-19A5AEDE9431}" type="presParOf" srcId="{4D358EB5-0109-4FA4-B42B-CBDD6797FCEE}" destId="{A10D0778-04A4-47DD-BE2D-FFD5A135615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21398-0BDC-4142-A78C-18CAD665C5BD}">
      <dsp:nvSpPr>
        <dsp:cNvPr id="0" name=""/>
        <dsp:cNvSpPr/>
      </dsp:nvSpPr>
      <dsp:spPr>
        <a:xfrm>
          <a:off x="0" y="34223"/>
          <a:ext cx="6391275" cy="1160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1. What did you already know before this session?</a:t>
          </a:r>
          <a:endParaRPr lang="en-US" sz="28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6658" y="90881"/>
        <a:ext cx="6277959" cy="1047324"/>
      </dsp:txXfrm>
    </dsp:sp>
    <dsp:sp modelId="{9C563A98-9A22-4926-B9AA-9940778F91D1}">
      <dsp:nvSpPr>
        <dsp:cNvPr id="0" name=""/>
        <dsp:cNvSpPr/>
      </dsp:nvSpPr>
      <dsp:spPr>
        <a:xfrm>
          <a:off x="0" y="1373423"/>
          <a:ext cx="6391275" cy="1160640"/>
        </a:xfrm>
        <a:prstGeom prst="roundRect">
          <a:avLst/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2. List three new things you have learned.</a:t>
          </a:r>
          <a:endParaRPr lang="en-US" sz="28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6658" y="1430081"/>
        <a:ext cx="6277959" cy="1047324"/>
      </dsp:txXfrm>
    </dsp:sp>
    <dsp:sp modelId="{BA49359D-9857-4800-A00A-4E41A6ACC856}">
      <dsp:nvSpPr>
        <dsp:cNvPr id="0" name=""/>
        <dsp:cNvSpPr/>
      </dsp:nvSpPr>
      <dsp:spPr>
        <a:xfrm>
          <a:off x="0" y="2712623"/>
          <a:ext cx="6391275" cy="1160640"/>
        </a:xfrm>
        <a:prstGeom prst="roundRect">
          <a:avLst/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3. Which piece of information surprises you the most and why?</a:t>
          </a:r>
          <a:endParaRPr lang="en-US" sz="28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6658" y="2769281"/>
        <a:ext cx="6277959" cy="1047324"/>
      </dsp:txXfrm>
    </dsp:sp>
    <dsp:sp modelId="{A10D0778-04A4-47DD-BE2D-FFD5A1356156}">
      <dsp:nvSpPr>
        <dsp:cNvPr id="0" name=""/>
        <dsp:cNvSpPr/>
      </dsp:nvSpPr>
      <dsp:spPr>
        <a:xfrm>
          <a:off x="0" y="4051823"/>
          <a:ext cx="6391275" cy="116064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4. In what way has this session changed the way you see the world?</a:t>
          </a:r>
          <a:endParaRPr lang="en-US" sz="28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6658" y="4108481"/>
        <a:ext cx="6277959" cy="104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9E69C-6153-4206-9CE8-78FCAE7CA5BA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36350-EF65-447F-8071-B50F6E223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09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36350-EF65-447F-8071-B50F6E223F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9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algn="r"/>
            <a:fld id="{1449AA12-8195-4182-A7AC-2E7E59DFBDAF}" type="datetimeFigureOut">
              <a:rPr lang="en-US" smtClean="0"/>
              <a:pPr algn="r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5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8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10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1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4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73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83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27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3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2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0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1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5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0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4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0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_GwVTdsnN1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ubble chart&#10;&#10;Description automatically generated">
            <a:extLst>
              <a:ext uri="{FF2B5EF4-FFF2-40B4-BE49-F238E27FC236}">
                <a16:creationId xmlns:a16="http://schemas.microsoft.com/office/drawing/2014/main" id="{E13F2DE5-9A22-550B-0A40-A9B5D89D8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6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 2</a:t>
            </a:r>
          </a:p>
        </p:txBody>
      </p:sp>
      <p:pic>
        <p:nvPicPr>
          <p:cNvPr id="7" name="Picture 6" descr="A person holding a white board&#10;&#10;Description automatically generated with medium confidence">
            <a:extLst>
              <a:ext uri="{FF2B5EF4-FFF2-40B4-BE49-F238E27FC236}">
                <a16:creationId xmlns:a16="http://schemas.microsoft.com/office/drawing/2014/main" id="{7F327437-BA76-52ED-BC07-857EAE9B80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2268" y="483132"/>
            <a:ext cx="7139732" cy="5865127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282462" cy="3898900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Think of a scenario that presents a risk. What is the hazard? What is the exposure?</a:t>
            </a:r>
          </a:p>
          <a:p>
            <a:r>
              <a:rPr lang="en-GB" sz="24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Like the image of a shark, 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draw a picture to present your scenario.</a:t>
            </a:r>
            <a:endParaRPr lang="en-GB" sz="2400" dirty="0">
              <a:solidFill>
                <a:schemeClr val="tx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30D39C-1494-E16D-B4BD-EC597535156B}"/>
              </a:ext>
            </a:extLst>
          </p:cNvPr>
          <p:cNvSpPr txBox="1"/>
          <p:nvPr/>
        </p:nvSpPr>
        <p:spPr>
          <a:xfrm>
            <a:off x="10228551" y="6019800"/>
            <a:ext cx="1922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 u="none" strike="noStrike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Prostock-studio/stock.adobe.com</a:t>
            </a:r>
            <a:endParaRPr lang="en-GB" sz="1000" b="0" i="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96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 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Read the handout: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Why do we assess risk?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137937-2A7E-0B25-EF20-A8A25960E4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8858" y="200289"/>
            <a:ext cx="4523055" cy="6454248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636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 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are the three risks associated with bioaerosols?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2A9ED8A-B33D-EDFC-6963-572297298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702135"/>
              </p:ext>
            </p:extLst>
          </p:nvPr>
        </p:nvGraphicFramePr>
        <p:xfrm>
          <a:off x="5291696" y="1543577"/>
          <a:ext cx="6325028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514">
                  <a:extLst>
                    <a:ext uri="{9D8B030D-6E8A-4147-A177-3AD203B41FA5}">
                      <a16:colId xmlns:a16="http://schemas.microsoft.com/office/drawing/2014/main" val="3540990779"/>
                    </a:ext>
                  </a:extLst>
                </a:gridCol>
                <a:gridCol w="3162514">
                  <a:extLst>
                    <a:ext uri="{9D8B030D-6E8A-4147-A177-3AD203B41FA5}">
                      <a16:colId xmlns:a16="http://schemas.microsoft.com/office/drawing/2014/main" val="2304340394"/>
                    </a:ext>
                  </a:extLst>
                </a:gridCol>
              </a:tblGrid>
              <a:tr h="74099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Risk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Mitigating Action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648720"/>
                  </a:ext>
                </a:extLst>
              </a:tr>
              <a:tr h="10585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520912"/>
                  </a:ext>
                </a:extLst>
              </a:tr>
              <a:tr h="1058562">
                <a:tc>
                  <a:txBody>
                    <a:bodyPr/>
                    <a:lstStyle/>
                    <a:p>
                      <a:endParaRPr lang="en-GB" sz="24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999807"/>
                  </a:ext>
                </a:extLst>
              </a:tr>
              <a:tr h="1058562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sz="24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47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677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 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Infection, allergy and sensitisation are the </a:t>
            </a:r>
            <a:r>
              <a:rPr lang="en-GB" sz="24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three risks associated with bioaerosols.</a:t>
            </a:r>
          </a:p>
          <a:p>
            <a:r>
              <a:rPr lang="en-GB" sz="24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Now identify actions to reduce these risks.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2A9ED8A-B33D-EDFC-6963-5722972986AC}"/>
              </a:ext>
            </a:extLst>
          </p:cNvPr>
          <p:cNvGraphicFramePr>
            <a:graphicFrameLocks noGrp="1"/>
          </p:cNvGraphicFramePr>
          <p:nvPr/>
        </p:nvGraphicFramePr>
        <p:xfrm>
          <a:off x="5291696" y="1543577"/>
          <a:ext cx="6325028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514">
                  <a:extLst>
                    <a:ext uri="{9D8B030D-6E8A-4147-A177-3AD203B41FA5}">
                      <a16:colId xmlns:a16="http://schemas.microsoft.com/office/drawing/2014/main" val="3540990779"/>
                    </a:ext>
                  </a:extLst>
                </a:gridCol>
                <a:gridCol w="3162514">
                  <a:extLst>
                    <a:ext uri="{9D8B030D-6E8A-4147-A177-3AD203B41FA5}">
                      <a16:colId xmlns:a16="http://schemas.microsoft.com/office/drawing/2014/main" val="2304340394"/>
                    </a:ext>
                  </a:extLst>
                </a:gridCol>
              </a:tblGrid>
              <a:tr h="74099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Risk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Action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648720"/>
                  </a:ext>
                </a:extLst>
              </a:tr>
              <a:tr h="1058562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520912"/>
                  </a:ext>
                </a:extLst>
              </a:tr>
              <a:tr h="1058562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Allergy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999807"/>
                  </a:ext>
                </a:extLst>
              </a:tr>
              <a:tr h="1058562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Sensitisation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47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616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F218E33-518E-B68E-7C04-B209A71AF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38426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7686">
                  <a:extLst>
                    <a:ext uri="{9D8B030D-6E8A-4147-A177-3AD203B41FA5}">
                      <a16:colId xmlns:a16="http://schemas.microsoft.com/office/drawing/2014/main" val="3421911735"/>
                    </a:ext>
                  </a:extLst>
                </a:gridCol>
                <a:gridCol w="7304314">
                  <a:extLst>
                    <a:ext uri="{9D8B030D-6E8A-4147-A177-3AD203B41FA5}">
                      <a16:colId xmlns:a16="http://schemas.microsoft.com/office/drawing/2014/main" val="1289334681"/>
                    </a:ext>
                  </a:extLst>
                </a:gridCol>
              </a:tblGrid>
              <a:tr h="1123911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en-GB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Risk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en-GB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371484"/>
                  </a:ext>
                </a:extLst>
              </a:tr>
              <a:tr h="1778102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Infection</a:t>
                      </a:r>
                      <a:r>
                        <a:rPr lang="en-GB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from bioaerosols containing microbes (i.e., an infected person sneezes or coughs)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Wear a face mask/covering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Wash hands frequently 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i="0" u="none" strike="noStrike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Communicate the risk (i.e. ‘catch it, kill it, bin it’)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370925"/>
                  </a:ext>
                </a:extLst>
              </a:tr>
              <a:tr h="217788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0" u="none" strike="noStrike" kern="1200" baseline="0" dirty="0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Allergy</a:t>
                      </a:r>
                      <a:r>
                        <a:rPr lang="en-GB" sz="2400" b="1" i="0" u="none" strike="noStrike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GB" sz="2400" b="0" i="0" u="none" strike="noStrike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from bioaerosols containing allergens such as pollen or fungi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Stay indoors (if allergens are outside)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Close windows and doors (if allergens are outside)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Open windows and doors (if allergens are inside)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Communicate the risk</a:t>
                      </a:r>
                      <a:endParaRPr lang="en-GB" sz="2400" b="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754940"/>
                  </a:ext>
                </a:extLst>
              </a:tr>
              <a:tr h="17781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0" u="none" strike="noStrike" kern="1200" baseline="0" dirty="0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Sensitisation</a:t>
                      </a:r>
                      <a:r>
                        <a:rPr lang="en-GB" sz="2400" b="1" i="0" u="none" strike="noStrike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GB" sz="2400" b="0" i="0" u="none" strike="noStrike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 the material in bioaerosols</a:t>
                      </a:r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Reduce exposure to bioaerosols containing sensitising material 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i="0" u="none" strike="noStrike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Communicate the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257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928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FE324-7CCD-253C-DCA5-0861F75004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607" y="1298489"/>
            <a:ext cx="6391533" cy="4261022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588" y="2048434"/>
            <a:ext cx="3549093" cy="4191000"/>
          </a:xfrm>
        </p:spPr>
        <p:txBody>
          <a:bodyPr>
            <a:normAutofit/>
          </a:bodyPr>
          <a:lstStyle/>
          <a:p>
            <a:r>
              <a:rPr lang="en-GB" sz="2400" b="0" i="0" u="none" strike="noStrike" baseline="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You may have come up with more actions to reduce risk. In groups or with a partner, discuss the practicality of </a:t>
            </a:r>
            <a:r>
              <a:rPr lang="en-GB" sz="2400" b="0" i="0" u="none" strike="noStrike" baseline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your actions. </a:t>
            </a:r>
            <a:endParaRPr lang="en-GB" sz="24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1CD03-D4A5-4BCF-75F4-67588AEFD2A9}"/>
              </a:ext>
            </a:extLst>
          </p:cNvPr>
          <p:cNvSpPr txBox="1"/>
          <p:nvPr/>
        </p:nvSpPr>
        <p:spPr>
          <a:xfrm>
            <a:off x="9893289" y="5797913"/>
            <a:ext cx="1774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Barry Barnes/stock.adobe.com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F7329-3D3A-1BAC-0D3C-D285BC4D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 4</a:t>
            </a:r>
          </a:p>
        </p:txBody>
      </p:sp>
    </p:spTree>
    <p:extLst>
      <p:ext uri="{BB962C8B-B14F-4D97-AF65-F5344CB8AC3E}">
        <p14:creationId xmlns:p14="http://schemas.microsoft.com/office/powerpoint/2010/main" val="54718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73" y="1874520"/>
            <a:ext cx="3635538" cy="4174809"/>
          </a:xfrm>
        </p:spPr>
        <p:txBody>
          <a:bodyPr>
            <a:normAutofit/>
          </a:bodyPr>
          <a:lstStyle/>
          <a:p>
            <a:r>
              <a:rPr lang="en-GB" sz="2400" b="0" i="0" u="none" strike="noStrike" baseline="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Look at the poster of Key Terms.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is an allergen?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Can you think of indoor and outdoor allergens?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actions could be taken to reduce the risk of allergy from indoor and outdoor allergens?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tx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D801153-AD5F-7DDD-CA97-8BFA11CE9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315607"/>
              </p:ext>
            </p:extLst>
          </p:nvPr>
        </p:nvGraphicFramePr>
        <p:xfrm>
          <a:off x="5142961" y="1581929"/>
          <a:ext cx="6625704" cy="324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426">
                  <a:extLst>
                    <a:ext uri="{9D8B030D-6E8A-4147-A177-3AD203B41FA5}">
                      <a16:colId xmlns:a16="http://schemas.microsoft.com/office/drawing/2014/main" val="547060353"/>
                    </a:ext>
                  </a:extLst>
                </a:gridCol>
                <a:gridCol w="1656426">
                  <a:extLst>
                    <a:ext uri="{9D8B030D-6E8A-4147-A177-3AD203B41FA5}">
                      <a16:colId xmlns:a16="http://schemas.microsoft.com/office/drawing/2014/main" val="3444893592"/>
                    </a:ext>
                  </a:extLst>
                </a:gridCol>
                <a:gridCol w="1656426">
                  <a:extLst>
                    <a:ext uri="{9D8B030D-6E8A-4147-A177-3AD203B41FA5}">
                      <a16:colId xmlns:a16="http://schemas.microsoft.com/office/drawing/2014/main" val="3928370007"/>
                    </a:ext>
                  </a:extLst>
                </a:gridCol>
                <a:gridCol w="1656426">
                  <a:extLst>
                    <a:ext uri="{9D8B030D-6E8A-4147-A177-3AD203B41FA5}">
                      <a16:colId xmlns:a16="http://schemas.microsoft.com/office/drawing/2014/main" val="3092615246"/>
                    </a:ext>
                  </a:extLst>
                </a:gridCol>
              </a:tblGrid>
              <a:tr h="520862">
                <a:tc>
                  <a:txBody>
                    <a:bodyPr/>
                    <a:lstStyle/>
                    <a:p>
                      <a:r>
                        <a:rPr lang="en-GB" dirty="0"/>
                        <a:t>Indoor allergen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Outdoor allergen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873033"/>
                  </a:ext>
                </a:extLst>
              </a:tr>
              <a:tr h="5208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286999"/>
                  </a:ext>
                </a:extLst>
              </a:tr>
              <a:tr h="5208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790590"/>
                  </a:ext>
                </a:extLst>
              </a:tr>
              <a:tr h="5208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944492"/>
                  </a:ext>
                </a:extLst>
              </a:tr>
              <a:tr h="5208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025251"/>
                  </a:ext>
                </a:extLst>
              </a:tr>
              <a:tr h="5208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7095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ACF78ED-4196-A0A8-A379-BC377FF228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5700" y="335294"/>
            <a:ext cx="4489541" cy="637572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0C7968-858E-1029-1999-1E7C3C1A5660}"/>
              </a:ext>
            </a:extLst>
          </p:cNvPr>
          <p:cNvSpPr txBox="1"/>
          <p:nvPr/>
        </p:nvSpPr>
        <p:spPr>
          <a:xfrm>
            <a:off x="1068388" y="819834"/>
            <a:ext cx="189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Activity 5</a:t>
            </a:r>
          </a:p>
        </p:txBody>
      </p:sp>
    </p:spTree>
    <p:extLst>
      <p:ext uri="{BB962C8B-B14F-4D97-AF65-F5344CB8AC3E}">
        <p14:creationId xmlns:p14="http://schemas.microsoft.com/office/powerpoint/2010/main" val="3551000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3B67454-096E-3C83-66BC-24C518E57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534035"/>
              </p:ext>
            </p:extLst>
          </p:nvPr>
        </p:nvGraphicFramePr>
        <p:xfrm>
          <a:off x="0" y="0"/>
          <a:ext cx="12192000" cy="7145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0175043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4775674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8479788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63145709"/>
                    </a:ext>
                  </a:extLst>
                </a:gridCol>
              </a:tblGrid>
              <a:tr h="418636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Indoor allergens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Outdoor allergens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179997"/>
                  </a:ext>
                </a:extLst>
              </a:tr>
              <a:tr h="2302498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Dust mites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Vacuum and clean regularly; replace carpets with wooden flooring, tiles or linoleum; regularly wash bedding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Pollen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Stay indoors when pollen counts are high; keep windows closed; take allergy medication; keep informed and take heed of risk communication and public information campaigns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9307"/>
                  </a:ext>
                </a:extLst>
              </a:tr>
              <a:tr h="1674544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Pet dander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Keep pets away from bedrooms and other living areas; vacuum and clean regularly; communicate risk </a:t>
                      </a:r>
                      <a:r>
                        <a:rPr lang="en-GB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 visitors</a:t>
                      </a:r>
                      <a:endParaRPr lang="en-GB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Fungi spores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Stay indoors when spore counts are high; keep windows closed; take allergy medication; keep informed and take heed of risk communication and public information campaigns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981122"/>
                  </a:ext>
                </a:extLst>
              </a:tr>
              <a:tr h="1988522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Mould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Make sure rooms are well ventilated; fix the damp source; clean mould on walls and other surfaces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016611"/>
                  </a:ext>
                </a:extLst>
              </a:tr>
              <a:tr h="4244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571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493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014ED8-1071-7C4B-2826-C907BF3D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EBEBEB"/>
                </a:solidFill>
              </a:rPr>
              <a:t>Plenary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D72B242C-0892-0191-5D62-61AE9EC957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7305051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9075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12D5F0-3B4E-F01F-F3B5-E677248C88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3" y="461681"/>
            <a:ext cx="4177867" cy="104904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recap…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1698171"/>
            <a:ext cx="4177867" cy="469814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Although exposure to bioaerosols can have positive effects, some particles present a hazard, which can cause adverse health effects in some individuals.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are the positive effects of exposure to bioaerosols?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And what are the potential negative effects?</a:t>
            </a:r>
          </a:p>
        </p:txBody>
      </p:sp>
      <p:pic>
        <p:nvPicPr>
          <p:cNvPr id="8" name="Picture 7" descr="A close up of a flower&#10;&#10;Description automatically generated with medium confidence">
            <a:extLst>
              <a:ext uri="{FF2B5EF4-FFF2-40B4-BE49-F238E27FC236}">
                <a16:creationId xmlns:a16="http://schemas.microsoft.com/office/drawing/2014/main" id="{28A79D8B-87EF-2887-517F-7D35822890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42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F7886-AE8A-2F4D-7B61-405327FB8968}"/>
              </a:ext>
            </a:extLst>
          </p:cNvPr>
          <p:cNvSpPr txBox="1"/>
          <p:nvPr/>
        </p:nvSpPr>
        <p:spPr>
          <a:xfrm>
            <a:off x="10206681" y="5968314"/>
            <a:ext cx="1261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Unsplash: Alex Jones</a:t>
            </a:r>
          </a:p>
        </p:txBody>
      </p:sp>
    </p:spTree>
    <p:extLst>
      <p:ext uri="{BB962C8B-B14F-4D97-AF65-F5344CB8AC3E}">
        <p14:creationId xmlns:p14="http://schemas.microsoft.com/office/powerpoint/2010/main" val="65314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3" y="461681"/>
            <a:ext cx="4177867" cy="104904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Hazard, risk and exposure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1698171"/>
            <a:ext cx="4177867" cy="469814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hazard is anything that can cause harm. For example, a chainsaw is a hazard. It is always a hazard,</a:t>
            </a:r>
            <a:r>
              <a:rPr lang="en-GB" sz="2400" b="0" i="0" u="none" strike="noStrike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that it can always cause harm. </a:t>
            </a:r>
          </a:p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risk, however, is the 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likelihood 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that the hazard will cause harm. </a:t>
            </a:r>
          </a:p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hazard only becomes a risk when someone is exposed to that hazard.</a:t>
            </a:r>
            <a:endParaRPr lang="en-GB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79D8B-87EF-2887-517F-7D35822890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42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F7886-AE8A-2F4D-7B61-405327FB8968}"/>
              </a:ext>
            </a:extLst>
          </p:cNvPr>
          <p:cNvSpPr txBox="1"/>
          <p:nvPr/>
        </p:nvSpPr>
        <p:spPr>
          <a:xfrm>
            <a:off x="10206681" y="5968314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Ivan/stock.adobe.com</a:t>
            </a:r>
          </a:p>
        </p:txBody>
      </p:sp>
    </p:spTree>
    <p:extLst>
      <p:ext uri="{BB962C8B-B14F-4D97-AF65-F5344CB8AC3E}">
        <p14:creationId xmlns:p14="http://schemas.microsoft.com/office/powerpoint/2010/main" val="272730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 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Watch this YouTube video: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Hazard vs Risk       What’s the difference?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sz="24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A8C87789-FFFB-5C76-5CC7-338EB51CD7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35575" y="882459"/>
            <a:ext cx="6198014" cy="50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71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A79D8B-87EF-2887-517F-7D35822890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085" y="466162"/>
            <a:ext cx="11237832" cy="3937502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47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128074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12192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110824"/>
            <a:ext cx="5015258" cy="1908975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</a:t>
            </a:r>
            <a:r>
              <a:rPr lang="en-GB" b="0" i="0" u="none" strike="noStrike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ow do we get from hazard to risk? </a:t>
            </a:r>
            <a:endParaRPr lang="en-GB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894" y="4110824"/>
            <a:ext cx="4772509" cy="1908976"/>
          </a:xfrm>
        </p:spPr>
        <p:txBody>
          <a:bodyPr anchor="ctr">
            <a:normAutofit/>
          </a:bodyPr>
          <a:lstStyle/>
          <a:p>
            <a:r>
              <a:rPr lang="en-GB" b="0" i="0" u="none" strike="noStrike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When dealing with hazards, the risk of harm occurring from that hazard only occurs under conditions of ‘exposure’. </a:t>
            </a:r>
          </a:p>
          <a:p>
            <a:r>
              <a:rPr lang="en-GB" b="0" i="0" u="none" strike="noStrike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This means that there must be a route between the hazard and people in order for the hazard to present a risk</a:t>
            </a:r>
            <a:r>
              <a:rPr lang="en-GB" b="0" i="0" u="none" strike="noStrike" baseline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endParaRPr lang="en-GB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922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3" y="404829"/>
            <a:ext cx="4177867" cy="1105895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 example of </a:t>
            </a:r>
            <a:br>
              <a:rPr lang="en-GB" sz="32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32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low risk…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1698171"/>
            <a:ext cx="4177867" cy="469814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person with flu may cough and this will produce bioaerosols that contain hundreds to thousands of flu virus particles (the hazard). </a:t>
            </a:r>
          </a:p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If the sick person coughs in a room where no-one else is, then no-one else has been exposed to the flu virus and risk of anyone else getting sick is 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LOW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GB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79D8B-87EF-2887-517F-7D35822890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42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F7886-AE8A-2F4D-7B61-405327FB8968}"/>
              </a:ext>
            </a:extLst>
          </p:cNvPr>
          <p:cNvSpPr txBox="1"/>
          <p:nvPr/>
        </p:nvSpPr>
        <p:spPr>
          <a:xfrm>
            <a:off x="9318891" y="5993028"/>
            <a:ext cx="2244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Stratford Productions/stock.adobe.com</a:t>
            </a:r>
          </a:p>
        </p:txBody>
      </p:sp>
    </p:spTree>
    <p:extLst>
      <p:ext uri="{BB962C8B-B14F-4D97-AF65-F5344CB8AC3E}">
        <p14:creationId xmlns:p14="http://schemas.microsoft.com/office/powerpoint/2010/main" val="30822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3" y="461681"/>
            <a:ext cx="4177867" cy="1049043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 example of </a:t>
            </a:r>
            <a:br>
              <a:rPr lang="en-GB" sz="32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32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high risk…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1698171"/>
            <a:ext cx="4177867" cy="469814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 a healthy person is in the room when the sick person coughs then the healthy person has been exposed to the flu virus. </a:t>
            </a:r>
          </a:p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This does not automatically mean the healthy person will get sick but the risk of them getting sick is 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HIGHER 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because they have been exposed to the hazard (the flu virus). </a:t>
            </a:r>
            <a:endParaRPr lang="en-GB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79D8B-87EF-2887-517F-7D35822890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42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F7886-AE8A-2F4D-7B61-405327FB8968}"/>
              </a:ext>
            </a:extLst>
          </p:cNvPr>
          <p:cNvSpPr txBox="1"/>
          <p:nvPr/>
        </p:nvSpPr>
        <p:spPr>
          <a:xfrm>
            <a:off x="10206681" y="5968314"/>
            <a:ext cx="13933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en-GB" sz="1000" b="0" i="0" u="none" strike="noStrike" dirty="0">
                <a:solidFill>
                  <a:schemeClr val="bg1"/>
                </a:solidFill>
                <a:effectLst/>
                <a:latin typeface="adobe-clean"/>
              </a:rPr>
              <a:t>Elnur/stock.adobe.com</a:t>
            </a:r>
            <a:endParaRPr lang="en-GB" sz="1000" b="0" i="0" dirty="0">
              <a:solidFill>
                <a:schemeClr val="bg1"/>
              </a:solidFill>
              <a:effectLst/>
              <a:latin typeface="adobe-clean"/>
            </a:endParaRPr>
          </a:p>
        </p:txBody>
      </p:sp>
    </p:spTree>
    <p:extLst>
      <p:ext uri="{BB962C8B-B14F-4D97-AF65-F5344CB8AC3E}">
        <p14:creationId xmlns:p14="http://schemas.microsoft.com/office/powerpoint/2010/main" val="34427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3" y="461681"/>
            <a:ext cx="4177867" cy="1049043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does ‘exposure’ mean?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1698171"/>
            <a:ext cx="4177867" cy="469814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Exposure means</a:t>
            </a:r>
            <a:r>
              <a:rPr lang="en-GB" sz="2400" b="0" i="0" u="none" strike="noStrike" baseline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‘experiencing 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something or being affected by it because of being in a particular situation or place’. </a:t>
            </a:r>
          </a:p>
          <a:p>
            <a:r>
              <a:rPr lang="en-GB" sz="24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 there is no exposure, then the risk is LOW. </a:t>
            </a:r>
          </a:p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If there is exposure, then the risk is HIGHER. </a:t>
            </a:r>
            <a:endParaRPr lang="en-GB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103DB07-8897-023C-ADE9-985B343A9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902" y="-16703"/>
            <a:ext cx="4732098" cy="6891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6766D-B353-2336-A5D4-09388F4BCF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535" y="-16703"/>
            <a:ext cx="6858000" cy="6858000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91576F76-A29A-13AA-6C2A-D746D587A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786" y="16703"/>
            <a:ext cx="4613970" cy="682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6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C09EC-0636-B9C4-1EE2-503B38E5DA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798152"/>
            <a:ext cx="10905066" cy="52616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E57C3C-3AFE-93F8-5319-8611D110E20C}"/>
              </a:ext>
            </a:extLst>
          </p:cNvPr>
          <p:cNvSpPr txBox="1"/>
          <p:nvPr/>
        </p:nvSpPr>
        <p:spPr>
          <a:xfrm>
            <a:off x="1721224" y="213377"/>
            <a:ext cx="132959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Hazard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C6E2C-9FCB-0C51-94D6-A918202AEB2D}"/>
              </a:ext>
            </a:extLst>
          </p:cNvPr>
          <p:cNvSpPr txBox="1"/>
          <p:nvPr/>
        </p:nvSpPr>
        <p:spPr>
          <a:xfrm>
            <a:off x="4074147" y="213376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B5803D-6310-A3FC-6395-824ACA96C5B4}"/>
              </a:ext>
            </a:extLst>
          </p:cNvPr>
          <p:cNvSpPr txBox="1"/>
          <p:nvPr/>
        </p:nvSpPr>
        <p:spPr>
          <a:xfrm>
            <a:off x="5248460" y="213375"/>
            <a:ext cx="1695079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Exposure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C5A721-A950-A4DC-C44D-4D9BE686BB54}"/>
              </a:ext>
            </a:extLst>
          </p:cNvPr>
          <p:cNvSpPr txBox="1"/>
          <p:nvPr/>
        </p:nvSpPr>
        <p:spPr>
          <a:xfrm>
            <a:off x="7740819" y="21337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7C42B1-707A-F1D0-0BBD-8FE8DE41AA98}"/>
              </a:ext>
            </a:extLst>
          </p:cNvPr>
          <p:cNvSpPr txBox="1"/>
          <p:nvPr/>
        </p:nvSpPr>
        <p:spPr>
          <a:xfrm>
            <a:off x="9422659" y="213377"/>
            <a:ext cx="833883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298693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AB894FB2DAA46A83F7930F35AC280" ma:contentTypeVersion="16" ma:contentTypeDescription="Create a new document." ma:contentTypeScope="" ma:versionID="5ac29786fef6d860ccb0240e3c9a08b3">
  <xsd:schema xmlns:xsd="http://www.w3.org/2001/XMLSchema" xmlns:xs="http://www.w3.org/2001/XMLSchema" xmlns:p="http://schemas.microsoft.com/office/2006/metadata/properties" xmlns:ns2="4ef8ee0b-e025-4bd4-94a6-4c71df7778d2" xmlns:ns3="09e5eb4c-ad0d-4795-ae2e-baffe4a7a343" targetNamespace="http://schemas.microsoft.com/office/2006/metadata/properties" ma:root="true" ma:fieldsID="29a9b951e7131cbe7d87ba984a4b02b1" ns2:_="" ns3:_="">
    <xsd:import namespace="4ef8ee0b-e025-4bd4-94a6-4c71df7778d2"/>
    <xsd:import namespace="09e5eb4c-ad0d-4795-ae2e-baffe4a7a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8ee0b-e025-4bd4-94a6-4c71df777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782564-be43-449e-9829-86f2ca8ed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5eb4c-ad0d-4795-ae2e-baffe4a7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e7737c-4f54-4668-836a-4369b242694b}" ma:internalName="TaxCatchAll" ma:showField="CatchAllData" ma:web="09e5eb4c-ad0d-4795-ae2e-baffe4a7a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e5eb4c-ad0d-4795-ae2e-baffe4a7a343" xsi:nil="true"/>
    <lcf76f155ced4ddcb4097134ff3c332f xmlns="4ef8ee0b-e025-4bd4-94a6-4c71df7778d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53A190-EE2D-4AB9-B19C-D49A551F2E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8ee0b-e025-4bd4-94a6-4c71df7778d2"/>
    <ds:schemaRef ds:uri="09e5eb4c-ad0d-4795-ae2e-baffe4a7a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F9F918-2B76-4802-95A6-2DEA7FC309C0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09e5eb4c-ad0d-4795-ae2e-baffe4a7a343"/>
    <ds:schemaRef ds:uri="4ef8ee0b-e025-4bd4-94a6-4c71df7778d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39DE55D-5002-4C5F-8434-63F50F5B1E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{D3C17237-84A4-8A4B-92BF-DC2033DC72F3}tf10001076</Template>
  <TotalTime>1752</TotalTime>
  <Words>857</Words>
  <Application>Microsoft Office PowerPoint</Application>
  <PresentationFormat>Widescreen</PresentationFormat>
  <Paragraphs>118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adobe-clean</vt:lpstr>
      <vt:lpstr>Arial</vt:lpstr>
      <vt:lpstr>Calibri</vt:lpstr>
      <vt:lpstr>Calibri Light</vt:lpstr>
      <vt:lpstr>Century Gothic</vt:lpstr>
      <vt:lpstr>Wingdings</vt:lpstr>
      <vt:lpstr>Wingdings 3</vt:lpstr>
      <vt:lpstr>Ion Boardroom</vt:lpstr>
      <vt:lpstr>PowerPoint Presentation</vt:lpstr>
      <vt:lpstr>To recap…</vt:lpstr>
      <vt:lpstr>Hazard, risk and exposure</vt:lpstr>
      <vt:lpstr>Activity 1</vt:lpstr>
      <vt:lpstr>How do we get from hazard to risk? </vt:lpstr>
      <vt:lpstr>An example of  low risk…</vt:lpstr>
      <vt:lpstr>An example of  high risk…</vt:lpstr>
      <vt:lpstr>What does ‘exposure’ mean?</vt:lpstr>
      <vt:lpstr>PowerPoint Presentation</vt:lpstr>
      <vt:lpstr>Activity 2</vt:lpstr>
      <vt:lpstr>Activity 3</vt:lpstr>
      <vt:lpstr>Activity 4</vt:lpstr>
      <vt:lpstr>Activity 4</vt:lpstr>
      <vt:lpstr>PowerPoint Presentation</vt:lpstr>
      <vt:lpstr>Activity 4</vt:lpstr>
      <vt:lpstr>PowerPoint Presentation</vt:lpstr>
      <vt:lpstr>PowerPoint Presentation</vt:lpstr>
      <vt:lpstr>Plenary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air</dc:title>
  <dc:creator>Karen Lindsay</dc:creator>
  <cp:lastModifiedBy>Frederic Coulon</cp:lastModifiedBy>
  <cp:revision>7</cp:revision>
  <dcterms:created xsi:type="dcterms:W3CDTF">2022-03-31T14:16:50Z</dcterms:created>
  <dcterms:modified xsi:type="dcterms:W3CDTF">2023-01-25T10:32:40Z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0x010100F6CAB894FB2DAA46A83F7930F35AC280</vt:lpwstr>
  </property>
  <property fmtid="{D5CDD505-2E9C-101B-9397-08002B2CF9AE}" pid="3" name="MediaServiceImageTags">
    <vt:lpwstr/>
  </property>
</Properties>
</file>