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13"/>
  </p:notesMasterIdLst>
  <p:sldIdLst>
    <p:sldId id="256" r:id="rId5"/>
    <p:sldId id="272" r:id="rId6"/>
    <p:sldId id="307" r:id="rId7"/>
    <p:sldId id="308" r:id="rId8"/>
    <p:sldId id="304" r:id="rId9"/>
    <p:sldId id="306" r:id="rId10"/>
    <p:sldId id="30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4B047-F564-6D42-8CDA-B7C5DFA290F9}" v="1" dt="2023-01-25T09:21:53.327"/>
    <p1510:client id="{69AEB228-FBDA-430B-9114-74E4A13D5063}" v="1" dt="2023-01-25T10:28:12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1" d="100"/>
          <a:sy n="61" d="100"/>
        </p:scale>
        <p:origin x="6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9E69C-6153-4206-9CE8-78FCAE7CA5BA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36350-EF65-447F-8071-B50F6E223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09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36350-EF65-447F-8071-B50F6E223F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02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36350-EF65-447F-8071-B50F6E223F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73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36350-EF65-447F-8071-B50F6E223F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823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36350-EF65-447F-8071-B50F6E223F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95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algn="r"/>
            <a:fld id="{1449AA12-8195-4182-A7AC-2E7E59DFBDAF}" type="datetimeFigureOut">
              <a:rPr lang="en-US" smtClean="0"/>
              <a:pPr algn="r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5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8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10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1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4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73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83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27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3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2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0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1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5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0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4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0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ock.adobe.com/uk/contributor/32266/jon-le-bon?load_type=author&amp;prev_url=detai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6DD772-4625-BF17-9B12-4120F4C5F0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6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3" y="272143"/>
            <a:ext cx="4177867" cy="145868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GB" sz="320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source-pathway-receptor (SPR) model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1863515"/>
            <a:ext cx="4177867" cy="453280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SPR model allows us to simulate the ways that people can become exposed to a hazard. </a:t>
            </a:r>
          </a:p>
          <a:p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It can be used as a tool to model potential scenarios, or it can be used to assess hazard and exposure in an incident that is ongoing or has happened.</a:t>
            </a:r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F7886-AE8A-2F4D-7B61-405327FB8968}"/>
              </a:ext>
            </a:extLst>
          </p:cNvPr>
          <p:cNvSpPr txBox="1"/>
          <p:nvPr/>
        </p:nvSpPr>
        <p:spPr>
          <a:xfrm>
            <a:off x="5579707" y="6089167"/>
            <a:ext cx="651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Source-Pathway-Receptor model using COVID-19 as an example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647E24-23F4-E9E2-E27A-AE5243704277}"/>
              </a:ext>
            </a:extLst>
          </p:cNvPr>
          <p:cNvSpPr txBox="1"/>
          <p:nvPr/>
        </p:nvSpPr>
        <p:spPr>
          <a:xfrm>
            <a:off x="7580256" y="266249"/>
            <a:ext cx="1783188" cy="1328023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 with COVID-19 coughing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7586F9-BA8A-B2E8-303C-AA2F33A5760B}"/>
              </a:ext>
            </a:extLst>
          </p:cNvPr>
          <p:cNvSpPr txBox="1"/>
          <p:nvPr/>
        </p:nvSpPr>
        <p:spPr>
          <a:xfrm>
            <a:off x="6195119" y="2018661"/>
            <a:ext cx="1783188" cy="163449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Pathway: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 (via bioaerosols in the air after coughing)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E609E4-15CF-EC05-66FC-09E232DCE2A1}"/>
              </a:ext>
            </a:extLst>
          </p:cNvPr>
          <p:cNvSpPr txBox="1"/>
          <p:nvPr/>
        </p:nvSpPr>
        <p:spPr>
          <a:xfrm>
            <a:off x="9321124" y="2018661"/>
            <a:ext cx="1783188" cy="192399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Pathway</a:t>
            </a:r>
            <a:r>
              <a:rPr lang="en-GB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Surfaces (via droplets landing on surfaces from coughing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7B1A6-BF7C-E72E-2B45-58B74EDA1990}"/>
              </a:ext>
            </a:extLst>
          </p:cNvPr>
          <p:cNvSpPr txBox="1"/>
          <p:nvPr/>
        </p:nvSpPr>
        <p:spPr>
          <a:xfrm>
            <a:off x="9397068" y="4322644"/>
            <a:ext cx="1783188" cy="1634490"/>
          </a:xfrm>
          <a:prstGeom prst="roundRect">
            <a:avLst>
              <a:gd name="adj" fmla="val 16667"/>
            </a:avLst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Receptor: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who touch recently contaminated surfaces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AACC58-7D78-F4A2-4F77-37D015B8B86A}"/>
              </a:ext>
            </a:extLst>
          </p:cNvPr>
          <p:cNvSpPr txBox="1"/>
          <p:nvPr/>
        </p:nvSpPr>
        <p:spPr>
          <a:xfrm>
            <a:off x="6258040" y="4105031"/>
            <a:ext cx="1783188" cy="1021556"/>
          </a:xfrm>
          <a:prstGeom prst="roundRect">
            <a:avLst>
              <a:gd name="adj" fmla="val 16667"/>
            </a:avLst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Receptor: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within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m of source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806A57-BF97-FD2A-52A8-69EF5C49CA14}"/>
              </a:ext>
            </a:extLst>
          </p:cNvPr>
          <p:cNvCxnSpPr>
            <a:cxnSpLocks/>
          </p:cNvCxnSpPr>
          <p:nvPr/>
        </p:nvCxnSpPr>
        <p:spPr>
          <a:xfrm>
            <a:off x="9268029" y="1586069"/>
            <a:ext cx="220647" cy="332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136F9D-DC6C-F597-F264-5B3BB285215A}"/>
              </a:ext>
            </a:extLst>
          </p:cNvPr>
          <p:cNvCxnSpPr>
            <a:cxnSpLocks/>
          </p:cNvCxnSpPr>
          <p:nvPr/>
        </p:nvCxnSpPr>
        <p:spPr>
          <a:xfrm flipH="1">
            <a:off x="7417033" y="1586069"/>
            <a:ext cx="242296" cy="332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D9E89C-145A-2464-964B-F930B41E7D8B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7086713" y="3653151"/>
            <a:ext cx="0" cy="324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E600C5B-2333-2E2D-F651-349A100186F7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0212718" y="3942651"/>
            <a:ext cx="0" cy="324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69BA6C79-E3C5-656F-4B31-D26A0DE64C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8113" y="297452"/>
            <a:ext cx="2517429" cy="127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3" y="272143"/>
            <a:ext cx="4177867" cy="77990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this model…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1324195"/>
            <a:ext cx="4177867" cy="507212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n-GB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4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</a:t>
            </a:r>
            <a:r>
              <a:rPr lang="en-GB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is the hazard, the object or substance that can cause harm.</a:t>
            </a:r>
          </a:p>
          <a:p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GB" sz="24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pathway</a:t>
            </a:r>
            <a:r>
              <a:rPr lang="en-GB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is the route of exposure, the way that the source reaches the receptor. </a:t>
            </a:r>
          </a:p>
          <a:p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GB" sz="24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receptors</a:t>
            </a: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are anyone or anything that can be affected or harmed by the hazard (includes people but may also include the environment and animals).</a:t>
            </a:r>
          </a:p>
          <a:p>
            <a:pPr marL="0" indent="0">
              <a:buNone/>
            </a:pPr>
            <a:endParaRPr lang="en-GB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F7886-AE8A-2F4D-7B61-405327FB8968}"/>
              </a:ext>
            </a:extLst>
          </p:cNvPr>
          <p:cNvSpPr txBox="1"/>
          <p:nvPr/>
        </p:nvSpPr>
        <p:spPr>
          <a:xfrm>
            <a:off x="5579707" y="6089167"/>
            <a:ext cx="651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Source-Pathway-Receptor model using COVID-19 as an example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647E24-23F4-E9E2-E27A-AE5243704277}"/>
              </a:ext>
            </a:extLst>
          </p:cNvPr>
          <p:cNvSpPr txBox="1"/>
          <p:nvPr/>
        </p:nvSpPr>
        <p:spPr>
          <a:xfrm>
            <a:off x="7580256" y="266249"/>
            <a:ext cx="1783188" cy="1328023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 with COVID-19 coughing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7586F9-BA8A-B2E8-303C-AA2F33A5760B}"/>
              </a:ext>
            </a:extLst>
          </p:cNvPr>
          <p:cNvSpPr txBox="1"/>
          <p:nvPr/>
        </p:nvSpPr>
        <p:spPr>
          <a:xfrm>
            <a:off x="6195119" y="2018661"/>
            <a:ext cx="1783188" cy="163449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Pathway: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 (via bioaerosols in the air after coughing)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E609E4-15CF-EC05-66FC-09E232DCE2A1}"/>
              </a:ext>
            </a:extLst>
          </p:cNvPr>
          <p:cNvSpPr txBox="1"/>
          <p:nvPr/>
        </p:nvSpPr>
        <p:spPr>
          <a:xfrm>
            <a:off x="9321124" y="2018661"/>
            <a:ext cx="1783188" cy="192399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Pathway</a:t>
            </a:r>
            <a:r>
              <a:rPr lang="en-GB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Surfaces (via droplets landing on surfaces from coughing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7B1A6-BF7C-E72E-2B45-58B74EDA1990}"/>
              </a:ext>
            </a:extLst>
          </p:cNvPr>
          <p:cNvSpPr txBox="1"/>
          <p:nvPr/>
        </p:nvSpPr>
        <p:spPr>
          <a:xfrm>
            <a:off x="9321124" y="4355048"/>
            <a:ext cx="1783188" cy="1634490"/>
          </a:xfrm>
          <a:prstGeom prst="roundRect">
            <a:avLst>
              <a:gd name="adj" fmla="val 16667"/>
            </a:avLst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Receptor: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who touch recently contaminated surfaces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AACC58-7D78-F4A2-4F77-37D015B8B86A}"/>
              </a:ext>
            </a:extLst>
          </p:cNvPr>
          <p:cNvSpPr txBox="1"/>
          <p:nvPr/>
        </p:nvSpPr>
        <p:spPr>
          <a:xfrm>
            <a:off x="6191686" y="4105031"/>
            <a:ext cx="1783188" cy="1021556"/>
          </a:xfrm>
          <a:prstGeom prst="roundRect">
            <a:avLst>
              <a:gd name="adj" fmla="val 16667"/>
            </a:avLst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Receptor: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within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m of source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806A57-BF97-FD2A-52A8-69EF5C49CA14}"/>
              </a:ext>
            </a:extLst>
          </p:cNvPr>
          <p:cNvCxnSpPr>
            <a:cxnSpLocks/>
          </p:cNvCxnSpPr>
          <p:nvPr/>
        </p:nvCxnSpPr>
        <p:spPr>
          <a:xfrm>
            <a:off x="9268029" y="1586069"/>
            <a:ext cx="220647" cy="332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136F9D-DC6C-F597-F264-5B3BB285215A}"/>
              </a:ext>
            </a:extLst>
          </p:cNvPr>
          <p:cNvCxnSpPr>
            <a:cxnSpLocks/>
          </p:cNvCxnSpPr>
          <p:nvPr/>
        </p:nvCxnSpPr>
        <p:spPr>
          <a:xfrm flipH="1">
            <a:off x="7417033" y="1586069"/>
            <a:ext cx="242296" cy="332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D9E89C-145A-2464-964B-F930B41E7D8B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7086713" y="3653151"/>
            <a:ext cx="0" cy="324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E600C5B-2333-2E2D-F651-349A100186F7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0212718" y="3942651"/>
            <a:ext cx="0" cy="324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69BA6C79-E3C5-656F-4B31-D26A0DE64C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8113" y="297452"/>
            <a:ext cx="2517429" cy="127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7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7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7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7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7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7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7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7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3" y="117987"/>
            <a:ext cx="4177867" cy="132802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GB" sz="32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 reduce the risk </a:t>
            </a:r>
            <a:br>
              <a:rPr lang="en-GB" sz="32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32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of harm…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1732851"/>
            <a:ext cx="4177867" cy="4663467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 need to break the link.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This is done by either removing </a:t>
            </a:r>
            <a:r>
              <a:rPr lang="en-GB" sz="2400" b="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source </a:t>
            </a:r>
            <a:r>
              <a:rPr lang="en-GB" sz="24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(e.g., the COVID-19 particles or the person coughing)…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…removing </a:t>
            </a:r>
            <a:r>
              <a:rPr lang="en-GB" sz="2400" b="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pathway </a:t>
            </a:r>
            <a:r>
              <a:rPr lang="en-GB" sz="24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(bioaerosols or droplets deposited on surfaces)…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or removing </a:t>
            </a:r>
            <a:r>
              <a:rPr lang="en-GB" sz="2400" b="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receptor </a:t>
            </a:r>
            <a:r>
              <a:rPr lang="en-GB" sz="24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(people).</a:t>
            </a:r>
            <a:endParaRPr lang="en-GB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647E24-23F4-E9E2-E27A-AE5243704277}"/>
              </a:ext>
            </a:extLst>
          </p:cNvPr>
          <p:cNvSpPr txBox="1"/>
          <p:nvPr/>
        </p:nvSpPr>
        <p:spPr>
          <a:xfrm>
            <a:off x="7580256" y="266249"/>
            <a:ext cx="1783188" cy="1328023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 with COVID-19 coughing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7586F9-BA8A-B2E8-303C-AA2F33A5760B}"/>
              </a:ext>
            </a:extLst>
          </p:cNvPr>
          <p:cNvSpPr txBox="1"/>
          <p:nvPr/>
        </p:nvSpPr>
        <p:spPr>
          <a:xfrm>
            <a:off x="6195119" y="2018661"/>
            <a:ext cx="1783188" cy="163449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Pathway: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 (via bioaerosols in the air after coughing)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E609E4-15CF-EC05-66FC-09E232DCE2A1}"/>
              </a:ext>
            </a:extLst>
          </p:cNvPr>
          <p:cNvSpPr txBox="1"/>
          <p:nvPr/>
        </p:nvSpPr>
        <p:spPr>
          <a:xfrm>
            <a:off x="9321124" y="2018661"/>
            <a:ext cx="1783188" cy="192399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Pathway</a:t>
            </a:r>
            <a:r>
              <a:rPr lang="en-GB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Surfaces (via droplets landing on surfaces from coughing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7B1A6-BF7C-E72E-2B45-58B74EDA1990}"/>
              </a:ext>
            </a:extLst>
          </p:cNvPr>
          <p:cNvSpPr txBox="1"/>
          <p:nvPr/>
        </p:nvSpPr>
        <p:spPr>
          <a:xfrm>
            <a:off x="9314928" y="4390646"/>
            <a:ext cx="1783188" cy="1634490"/>
          </a:xfrm>
          <a:prstGeom prst="roundRect">
            <a:avLst>
              <a:gd name="adj" fmla="val 16667"/>
            </a:avLst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Receptor: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who touch recently contaminated surfaces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AACC58-7D78-F4A2-4F77-37D015B8B86A}"/>
              </a:ext>
            </a:extLst>
          </p:cNvPr>
          <p:cNvSpPr txBox="1"/>
          <p:nvPr/>
        </p:nvSpPr>
        <p:spPr>
          <a:xfrm>
            <a:off x="6176746" y="4200620"/>
            <a:ext cx="1783188" cy="1021556"/>
          </a:xfrm>
          <a:prstGeom prst="roundRect">
            <a:avLst>
              <a:gd name="adj" fmla="val 16667"/>
            </a:avLst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Receptor: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within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m of source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806A57-BF97-FD2A-52A8-69EF5C49CA14}"/>
              </a:ext>
            </a:extLst>
          </p:cNvPr>
          <p:cNvCxnSpPr>
            <a:cxnSpLocks/>
          </p:cNvCxnSpPr>
          <p:nvPr/>
        </p:nvCxnSpPr>
        <p:spPr>
          <a:xfrm>
            <a:off x="9268029" y="1586069"/>
            <a:ext cx="220647" cy="332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136F9D-DC6C-F597-F264-5B3BB285215A}"/>
              </a:ext>
            </a:extLst>
          </p:cNvPr>
          <p:cNvCxnSpPr>
            <a:cxnSpLocks/>
          </p:cNvCxnSpPr>
          <p:nvPr/>
        </p:nvCxnSpPr>
        <p:spPr>
          <a:xfrm flipH="1">
            <a:off x="7417033" y="1586069"/>
            <a:ext cx="242296" cy="332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D9E89C-145A-2464-964B-F930B41E7D8B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7086713" y="3653151"/>
            <a:ext cx="0" cy="324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E600C5B-2333-2E2D-F651-349A100186F7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0212718" y="3942651"/>
            <a:ext cx="0" cy="324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69BA6C79-E3C5-656F-4B31-D26A0DE64C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8113" y="297452"/>
            <a:ext cx="2517429" cy="1275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BD46F4-C58E-EF4B-9302-DF50F7818C26}"/>
              </a:ext>
            </a:extLst>
          </p:cNvPr>
          <p:cNvSpPr txBox="1"/>
          <p:nvPr/>
        </p:nvSpPr>
        <p:spPr>
          <a:xfrm>
            <a:off x="7595164" y="258046"/>
            <a:ext cx="1783188" cy="1328023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 with COVID-19 coughing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85447-5484-B3E2-8C69-F4B2F4EEFC43}"/>
              </a:ext>
            </a:extLst>
          </p:cNvPr>
          <p:cNvSpPr txBox="1"/>
          <p:nvPr/>
        </p:nvSpPr>
        <p:spPr>
          <a:xfrm>
            <a:off x="6182942" y="2010458"/>
            <a:ext cx="1783188" cy="163449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Pathway: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 (via bioaerosols in the air after coughing)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09A03D-71C9-F944-8D02-3705275F1084}"/>
              </a:ext>
            </a:extLst>
          </p:cNvPr>
          <p:cNvSpPr txBox="1"/>
          <p:nvPr/>
        </p:nvSpPr>
        <p:spPr>
          <a:xfrm>
            <a:off x="9321124" y="2002892"/>
            <a:ext cx="1783188" cy="192399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Pathway</a:t>
            </a:r>
            <a:r>
              <a:rPr lang="en-GB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Surfaces (via droplets landing on surfaces from coughing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EFA976-55A3-6DC7-5525-6ECBC8C8C01B}"/>
              </a:ext>
            </a:extLst>
          </p:cNvPr>
          <p:cNvSpPr txBox="1"/>
          <p:nvPr/>
        </p:nvSpPr>
        <p:spPr>
          <a:xfrm>
            <a:off x="9321124" y="4404931"/>
            <a:ext cx="1783188" cy="1634490"/>
          </a:xfrm>
          <a:prstGeom prst="roundRect">
            <a:avLst>
              <a:gd name="adj" fmla="val 16667"/>
            </a:avLst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Receptor: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who touch recently contaminated surfaces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F9FC55-7942-F85A-443B-0B5063C53563}"/>
              </a:ext>
            </a:extLst>
          </p:cNvPr>
          <p:cNvSpPr txBox="1"/>
          <p:nvPr/>
        </p:nvSpPr>
        <p:spPr>
          <a:xfrm>
            <a:off x="6182942" y="4157564"/>
            <a:ext cx="1783188" cy="1021556"/>
          </a:xfrm>
          <a:prstGeom prst="roundRect">
            <a:avLst>
              <a:gd name="adj" fmla="val 16667"/>
            </a:avLst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Receptor: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within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m of source</a:t>
            </a:r>
          </a:p>
        </p:txBody>
      </p:sp>
    </p:spTree>
    <p:extLst>
      <p:ext uri="{BB962C8B-B14F-4D97-AF65-F5344CB8AC3E}">
        <p14:creationId xmlns:p14="http://schemas.microsoft.com/office/powerpoint/2010/main" val="375786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5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5" grpId="0" animBg="1"/>
      <p:bldP spid="15" grpId="1" animBg="1"/>
      <p:bldP spid="15" grpId="2" animBg="1"/>
      <p:bldP spid="15" grpId="3" animBg="1"/>
      <p:bldP spid="17" grpId="0" animBg="1"/>
      <p:bldP spid="17" grpId="1" animBg="1"/>
      <p:bldP spid="17" grpId="2" animBg="1"/>
      <p:bldP spid="17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3" y="272143"/>
            <a:ext cx="4177867" cy="631371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GB" sz="320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Risk assessment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1175657"/>
            <a:ext cx="4177867" cy="522066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SPR model is often used at the risk assessment stage.</a:t>
            </a:r>
          </a:p>
          <a:p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It can also be used to identify targeted actions to protect health and the environment (see right). </a:t>
            </a:r>
            <a:endParaRPr lang="en-US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AF54297-2290-9F4D-D626-7CE000CFBE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125" y="1216975"/>
            <a:ext cx="5006348" cy="51793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67A0B9-F36C-C3D4-0B8A-EB1AB9696B5F}"/>
              </a:ext>
            </a:extLst>
          </p:cNvPr>
          <p:cNvSpPr txBox="1">
            <a:spLocks/>
          </p:cNvSpPr>
          <p:nvPr/>
        </p:nvSpPr>
        <p:spPr bwMode="gray">
          <a:xfrm>
            <a:off x="5832997" y="272143"/>
            <a:ext cx="4478865" cy="63137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Mitigating risks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7E8DF-9365-C368-AB94-86E4522C5B19}"/>
              </a:ext>
            </a:extLst>
          </p:cNvPr>
          <p:cNvSpPr txBox="1"/>
          <p:nvPr/>
        </p:nvSpPr>
        <p:spPr>
          <a:xfrm>
            <a:off x="8969828" y="6303994"/>
            <a:ext cx="1718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10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 Le-Bon</a:t>
            </a:r>
            <a:r>
              <a:rPr lang="en-GB" sz="10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/adobe.stock.com</a:t>
            </a:r>
            <a:endParaRPr lang="en-GB" sz="10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02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72" y="463552"/>
            <a:ext cx="2942210" cy="10202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 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784"/>
            <a:ext cx="3599217" cy="4688416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Read the handout:</a:t>
            </a:r>
          </a:p>
          <a:p>
            <a:pPr marL="0" indent="0">
              <a:buNone/>
            </a:pPr>
            <a:r>
              <a:rPr lang="en-GB" b="1" dirty="0"/>
              <a:t>	</a:t>
            </a: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source-pathway-	receptor model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86A11BF-A6D3-68E7-1333-D284E1FED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277" y="373682"/>
            <a:ext cx="4309984" cy="608215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7187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72" y="463552"/>
            <a:ext cx="2942210" cy="10202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 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784"/>
            <a:ext cx="3599217" cy="4688416"/>
          </a:xfrm>
        </p:spPr>
        <p:txBody>
          <a:bodyPr>
            <a:normAutofit fontScale="47500" lnSpcReduction="20000"/>
          </a:bodyPr>
          <a:lstStyle/>
          <a:p>
            <a:r>
              <a:rPr lang="en-GB" sz="51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You will be given three scenarios. For each scenario:</a:t>
            </a:r>
            <a:endParaRPr lang="en-GB" sz="5100" b="0" i="0" u="none" strike="noStrike" baseline="0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5100" b="0" i="0" u="none" strike="noStrike" baseline="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Identify </a:t>
            </a:r>
            <a:r>
              <a:rPr lang="en-GB" sz="5100" b="0" i="0" u="none" strike="noStrike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hazard.</a:t>
            </a:r>
            <a:endParaRPr lang="en-GB" sz="5100" b="0" i="0" u="none" strike="noStrike" baseline="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5100" b="0" i="0" u="none" strike="noStrike" baseline="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Identify the possible sources, pathways, and receptors. </a:t>
            </a:r>
            <a:r>
              <a:rPr lang="en-GB" sz="51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You may want to draw a diagram.</a:t>
            </a:r>
            <a:endParaRPr lang="en-GB" sz="5100" b="0" i="0" u="none" strike="noStrike" baseline="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5100" b="0" i="0" u="none" strike="noStrike" baseline="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List a minimum of two actions that can be taken to the break the link using the SPR model.</a:t>
            </a:r>
            <a:endParaRPr lang="en-GB" sz="5100" dirty="0">
              <a:solidFill>
                <a:schemeClr val="tx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24614-70F6-BAE0-C678-B93ECAC009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6234" y="188700"/>
            <a:ext cx="3016830" cy="428226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DD8FF8-9C6E-8B6F-B5D4-4E7765F0E9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7751" y="1676895"/>
            <a:ext cx="3165466" cy="449030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BFF6FF-9F39-0A9A-2D3C-5218CB46CD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0365" y="2465726"/>
            <a:ext cx="2805876" cy="398470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0392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12D5F0-3B4E-F01F-F3B5-E677248C88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5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e5eb4c-ad0d-4795-ae2e-baffe4a7a343" xsi:nil="true"/>
    <lcf76f155ced4ddcb4097134ff3c332f xmlns="4ef8ee0b-e025-4bd4-94a6-4c71df7778d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AB894FB2DAA46A83F7930F35AC280" ma:contentTypeVersion="16" ma:contentTypeDescription="Create a new document." ma:contentTypeScope="" ma:versionID="5ac29786fef6d860ccb0240e3c9a08b3">
  <xsd:schema xmlns:xsd="http://www.w3.org/2001/XMLSchema" xmlns:xs="http://www.w3.org/2001/XMLSchema" xmlns:p="http://schemas.microsoft.com/office/2006/metadata/properties" xmlns:ns2="4ef8ee0b-e025-4bd4-94a6-4c71df7778d2" xmlns:ns3="09e5eb4c-ad0d-4795-ae2e-baffe4a7a343" targetNamespace="http://schemas.microsoft.com/office/2006/metadata/properties" ma:root="true" ma:fieldsID="29a9b951e7131cbe7d87ba984a4b02b1" ns2:_="" ns3:_="">
    <xsd:import namespace="4ef8ee0b-e025-4bd4-94a6-4c71df7778d2"/>
    <xsd:import namespace="09e5eb4c-ad0d-4795-ae2e-baffe4a7a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8ee0b-e025-4bd4-94a6-4c71df777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782564-be43-449e-9829-86f2ca8ed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5eb4c-ad0d-4795-ae2e-baffe4a7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e7737c-4f54-4668-836a-4369b242694b}" ma:internalName="TaxCatchAll" ma:showField="CatchAllData" ma:web="09e5eb4c-ad0d-4795-ae2e-baffe4a7a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F9F918-2B76-4802-95A6-2DEA7FC309C0}">
  <ds:schemaRefs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09e5eb4c-ad0d-4795-ae2e-baffe4a7a343"/>
    <ds:schemaRef ds:uri="4ef8ee0b-e025-4bd4-94a6-4c71df7778d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39DE55D-5002-4C5F-8434-63F50F5B1E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53A190-EE2D-4AB9-B19C-D49A551F2E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8ee0b-e025-4bd4-94a6-4c71df7778d2"/>
    <ds:schemaRef ds:uri="09e5eb4c-ad0d-4795-ae2e-baffe4a7a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{D3C17237-84A4-8A4B-92BF-DC2033DC72F3}tf10001076</Template>
  <TotalTime>1756</TotalTime>
  <Words>483</Words>
  <Application>Microsoft Office PowerPoint</Application>
  <PresentationFormat>Widescreen</PresentationFormat>
  <Paragraphs>78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Wingdings 3</vt:lpstr>
      <vt:lpstr>Ion Boardroom</vt:lpstr>
      <vt:lpstr>PowerPoint Presentation</vt:lpstr>
      <vt:lpstr>The source-pathway-receptor (SPR) model</vt:lpstr>
      <vt:lpstr>In this model…</vt:lpstr>
      <vt:lpstr>To reduce the risk  of harm…</vt:lpstr>
      <vt:lpstr>Risk assessment</vt:lpstr>
      <vt:lpstr>Activity 1</vt:lpstr>
      <vt:lpstr>Activity 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air</dc:title>
  <dc:creator>Karen Lindsay</dc:creator>
  <cp:lastModifiedBy>Frederic Coulon</cp:lastModifiedBy>
  <cp:revision>9</cp:revision>
  <dcterms:created xsi:type="dcterms:W3CDTF">2022-03-31T14:16:50Z</dcterms:created>
  <dcterms:modified xsi:type="dcterms:W3CDTF">2023-01-25T10:28:24Z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0x010100F6CAB894FB2DAA46A83F7930F35AC280</vt:lpwstr>
  </property>
  <property fmtid="{D5CDD505-2E9C-101B-9397-08002B2CF9AE}" pid="3" name="MediaServiceImageTags">
    <vt:lpwstr/>
  </property>
</Properties>
</file>