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sldIdLst>
    <p:sldId id="256" r:id="rId5"/>
    <p:sldId id="279" r:id="rId6"/>
    <p:sldId id="289" r:id="rId7"/>
    <p:sldId id="290" r:id="rId8"/>
    <p:sldId id="266" r:id="rId9"/>
    <p:sldId id="291" r:id="rId10"/>
    <p:sldId id="297" r:id="rId11"/>
    <p:sldId id="298" r:id="rId12"/>
    <p:sldId id="300" r:id="rId13"/>
    <p:sldId id="301" r:id="rId14"/>
    <p:sldId id="302" r:id="rId15"/>
    <p:sldId id="307" r:id="rId16"/>
    <p:sldId id="304" r:id="rId17"/>
    <p:sldId id="306" r:id="rId18"/>
    <p:sldId id="305"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2966C8-0716-473D-84DC-816E625F047B}" v="1" dt="2023-01-25T10:55:02.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70" d="100"/>
          <a:sy n="70" d="100"/>
        </p:scale>
        <p:origin x="4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Lindsay" userId="b4baf3a6-1c10-4fd0-8fbf-74c7611cdb87" providerId="ADAL" clId="{1AB77201-3F3E-408C-A96E-5D6F9F2EDC06}"/>
    <pc:docChg chg="custSel modSld">
      <pc:chgData name="Karen Lindsay" userId="b4baf3a6-1c10-4fd0-8fbf-74c7611cdb87" providerId="ADAL" clId="{1AB77201-3F3E-408C-A96E-5D6F9F2EDC06}" dt="2022-11-28T14:38:52.342" v="219" actId="14100"/>
      <pc:docMkLst>
        <pc:docMk/>
      </pc:docMkLst>
      <pc:sldChg chg="modSp modAnim">
        <pc:chgData name="Karen Lindsay" userId="b4baf3a6-1c10-4fd0-8fbf-74c7611cdb87" providerId="ADAL" clId="{1AB77201-3F3E-408C-A96E-5D6F9F2EDC06}" dt="2022-11-28T14:34:08.922" v="182"/>
        <pc:sldMkLst>
          <pc:docMk/>
          <pc:sldMk cId="1759623659" sldId="298"/>
        </pc:sldMkLst>
        <pc:spChg chg="mod">
          <ac:chgData name="Karen Lindsay" userId="b4baf3a6-1c10-4fd0-8fbf-74c7611cdb87" providerId="ADAL" clId="{1AB77201-3F3E-408C-A96E-5D6F9F2EDC06}" dt="2022-11-28T14:33:42.132" v="180" actId="5793"/>
          <ac:spMkLst>
            <pc:docMk/>
            <pc:sldMk cId="1759623659" sldId="298"/>
            <ac:spMk id="3" creationId="{7FF66FE6-571E-124B-AB14-7487A1EDC815}"/>
          </ac:spMkLst>
        </pc:spChg>
      </pc:sldChg>
      <pc:sldChg chg="modSp mod">
        <pc:chgData name="Karen Lindsay" userId="b4baf3a6-1c10-4fd0-8fbf-74c7611cdb87" providerId="ADAL" clId="{1AB77201-3F3E-408C-A96E-5D6F9F2EDC06}" dt="2022-11-28T14:38:52.342" v="219" actId="14100"/>
        <pc:sldMkLst>
          <pc:docMk/>
          <pc:sldMk cId="3159458816" sldId="304"/>
        </pc:sldMkLst>
        <pc:spChg chg="mod">
          <ac:chgData name="Karen Lindsay" userId="b4baf3a6-1c10-4fd0-8fbf-74c7611cdb87" providerId="ADAL" clId="{1AB77201-3F3E-408C-A96E-5D6F9F2EDC06}" dt="2022-11-28T14:38:52.342" v="219" actId="14100"/>
          <ac:spMkLst>
            <pc:docMk/>
            <pc:sldMk cId="3159458816" sldId="304"/>
            <ac:spMk id="2" creationId="{DA735C47-7C1B-723C-82BE-78D75ED0077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0B4E9-88D9-4D04-A8B2-6FF8859F05C6}"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5ACD73A2-2F89-40F6-89D6-619B42110D1E}">
      <dgm:prSet/>
      <dgm:spPr/>
      <dgm:t>
        <a:bodyPr/>
        <a:lstStyle/>
        <a:p>
          <a:r>
            <a:rPr lang="en-US"/>
            <a:t>Of the 85 people living in the village, 25% suffer from a respiratory condition such as asthma, hay fever or COPD. </a:t>
          </a:r>
        </a:p>
      </dgm:t>
    </dgm:pt>
    <dgm:pt modelId="{2FFBB51A-8F62-425B-B3B6-3EE3F85171A8}" type="parTrans" cxnId="{02F62D68-7940-4F5A-8588-22930D41B7D6}">
      <dgm:prSet/>
      <dgm:spPr/>
      <dgm:t>
        <a:bodyPr/>
        <a:lstStyle/>
        <a:p>
          <a:endParaRPr lang="en-US"/>
        </a:p>
      </dgm:t>
    </dgm:pt>
    <dgm:pt modelId="{2328A856-0544-4A2F-B757-A799E8B1ABAD}" type="sibTrans" cxnId="{02F62D68-7940-4F5A-8588-22930D41B7D6}">
      <dgm:prSet/>
      <dgm:spPr/>
      <dgm:t>
        <a:bodyPr/>
        <a:lstStyle/>
        <a:p>
          <a:endParaRPr lang="en-US"/>
        </a:p>
      </dgm:t>
    </dgm:pt>
    <dgm:pt modelId="{7292F717-C556-4C60-AA93-2AD5B105977B}">
      <dgm:prSet/>
      <dgm:spPr/>
      <dgm:t>
        <a:bodyPr/>
        <a:lstStyle/>
        <a:p>
          <a:r>
            <a:rPr lang="en-US"/>
            <a:t>Therefore, 21 people have respiratory conditions and 64 people do not</a:t>
          </a:r>
        </a:p>
      </dgm:t>
    </dgm:pt>
    <dgm:pt modelId="{0612B142-5091-45C0-92FE-885D32C1967B}" type="parTrans" cxnId="{5EF27798-47AF-4836-8447-9F3C446894CB}">
      <dgm:prSet/>
      <dgm:spPr/>
      <dgm:t>
        <a:bodyPr/>
        <a:lstStyle/>
        <a:p>
          <a:endParaRPr lang="en-US"/>
        </a:p>
      </dgm:t>
    </dgm:pt>
    <dgm:pt modelId="{D9980B69-E5FD-464A-AF1B-1CFBEC208975}" type="sibTrans" cxnId="{5EF27798-47AF-4836-8447-9F3C446894CB}">
      <dgm:prSet/>
      <dgm:spPr/>
      <dgm:t>
        <a:bodyPr/>
        <a:lstStyle/>
        <a:p>
          <a:endParaRPr lang="en-US"/>
        </a:p>
      </dgm:t>
    </dgm:pt>
    <dgm:pt modelId="{8C1F6F9C-EE63-4F73-9222-93B256AE0A1D}" type="pres">
      <dgm:prSet presAssocID="{2C90B4E9-88D9-4D04-A8B2-6FF8859F05C6}" presName="Name0" presStyleCnt="0">
        <dgm:presLayoutVars>
          <dgm:dir/>
          <dgm:animLvl val="lvl"/>
          <dgm:resizeHandles val="exact"/>
        </dgm:presLayoutVars>
      </dgm:prSet>
      <dgm:spPr/>
    </dgm:pt>
    <dgm:pt modelId="{439B54AB-E31E-4D73-B903-C240EF18A19E}" type="pres">
      <dgm:prSet presAssocID="{7292F717-C556-4C60-AA93-2AD5B105977B}" presName="boxAndChildren" presStyleCnt="0"/>
      <dgm:spPr/>
    </dgm:pt>
    <dgm:pt modelId="{857FB91B-E30B-4D64-BCA0-2C1E7B901497}" type="pres">
      <dgm:prSet presAssocID="{7292F717-C556-4C60-AA93-2AD5B105977B}" presName="parentTextBox" presStyleLbl="node1" presStyleIdx="0" presStyleCnt="2"/>
      <dgm:spPr/>
    </dgm:pt>
    <dgm:pt modelId="{E37B54F4-F66B-4910-81F1-61F53C77C6A5}" type="pres">
      <dgm:prSet presAssocID="{2328A856-0544-4A2F-B757-A799E8B1ABAD}" presName="sp" presStyleCnt="0"/>
      <dgm:spPr/>
    </dgm:pt>
    <dgm:pt modelId="{C134273B-2882-4923-931C-4DD7007C0731}" type="pres">
      <dgm:prSet presAssocID="{5ACD73A2-2F89-40F6-89D6-619B42110D1E}" presName="arrowAndChildren" presStyleCnt="0"/>
      <dgm:spPr/>
    </dgm:pt>
    <dgm:pt modelId="{7B24BAF8-6E40-4497-BB98-9191BC0945FB}" type="pres">
      <dgm:prSet presAssocID="{5ACD73A2-2F89-40F6-89D6-619B42110D1E}" presName="parentTextArrow" presStyleLbl="node1" presStyleIdx="1" presStyleCnt="2"/>
      <dgm:spPr/>
    </dgm:pt>
  </dgm:ptLst>
  <dgm:cxnLst>
    <dgm:cxn modelId="{AC183265-9168-401E-A813-398B249CC2D1}" type="presOf" srcId="{5ACD73A2-2F89-40F6-89D6-619B42110D1E}" destId="{7B24BAF8-6E40-4497-BB98-9191BC0945FB}" srcOrd="0" destOrd="0" presId="urn:microsoft.com/office/officeart/2005/8/layout/process4"/>
    <dgm:cxn modelId="{02F62D68-7940-4F5A-8588-22930D41B7D6}" srcId="{2C90B4E9-88D9-4D04-A8B2-6FF8859F05C6}" destId="{5ACD73A2-2F89-40F6-89D6-619B42110D1E}" srcOrd="0" destOrd="0" parTransId="{2FFBB51A-8F62-425B-B3B6-3EE3F85171A8}" sibTransId="{2328A856-0544-4A2F-B757-A799E8B1ABAD}"/>
    <dgm:cxn modelId="{5EF27798-47AF-4836-8447-9F3C446894CB}" srcId="{2C90B4E9-88D9-4D04-A8B2-6FF8859F05C6}" destId="{7292F717-C556-4C60-AA93-2AD5B105977B}" srcOrd="1" destOrd="0" parTransId="{0612B142-5091-45C0-92FE-885D32C1967B}" sibTransId="{D9980B69-E5FD-464A-AF1B-1CFBEC208975}"/>
    <dgm:cxn modelId="{A69EA1E5-FAC0-415F-89C4-8314813D56BD}" type="presOf" srcId="{7292F717-C556-4C60-AA93-2AD5B105977B}" destId="{857FB91B-E30B-4D64-BCA0-2C1E7B901497}" srcOrd="0" destOrd="0" presId="urn:microsoft.com/office/officeart/2005/8/layout/process4"/>
    <dgm:cxn modelId="{71BCAEE7-8F27-47FC-94C6-B2E7AD27319F}" type="presOf" srcId="{2C90B4E9-88D9-4D04-A8B2-6FF8859F05C6}" destId="{8C1F6F9C-EE63-4F73-9222-93B256AE0A1D}" srcOrd="0" destOrd="0" presId="urn:microsoft.com/office/officeart/2005/8/layout/process4"/>
    <dgm:cxn modelId="{40E25092-F0B2-4CEE-A50B-877343CD422F}" type="presParOf" srcId="{8C1F6F9C-EE63-4F73-9222-93B256AE0A1D}" destId="{439B54AB-E31E-4D73-B903-C240EF18A19E}" srcOrd="0" destOrd="0" presId="urn:microsoft.com/office/officeart/2005/8/layout/process4"/>
    <dgm:cxn modelId="{45E4AB6A-10BA-4898-8157-E07D4B3D0F41}" type="presParOf" srcId="{439B54AB-E31E-4D73-B903-C240EF18A19E}" destId="{857FB91B-E30B-4D64-BCA0-2C1E7B901497}" srcOrd="0" destOrd="0" presId="urn:microsoft.com/office/officeart/2005/8/layout/process4"/>
    <dgm:cxn modelId="{2804FD38-B621-4D2C-BC1A-DB87DE664935}" type="presParOf" srcId="{8C1F6F9C-EE63-4F73-9222-93B256AE0A1D}" destId="{E37B54F4-F66B-4910-81F1-61F53C77C6A5}" srcOrd="1" destOrd="0" presId="urn:microsoft.com/office/officeart/2005/8/layout/process4"/>
    <dgm:cxn modelId="{D5A57454-B0C4-4EAF-BB34-6D0BEF011815}" type="presParOf" srcId="{8C1F6F9C-EE63-4F73-9222-93B256AE0A1D}" destId="{C134273B-2882-4923-931C-4DD7007C0731}" srcOrd="2" destOrd="0" presId="urn:microsoft.com/office/officeart/2005/8/layout/process4"/>
    <dgm:cxn modelId="{9FDA30A8-16A4-4238-8831-5269DE901B35}" type="presParOf" srcId="{C134273B-2882-4923-931C-4DD7007C0731}" destId="{7B24BAF8-6E40-4497-BB98-9191BC0945F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FB91B-E30B-4D64-BCA0-2C1E7B901497}">
      <dsp:nvSpPr>
        <dsp:cNvPr id="0" name=""/>
        <dsp:cNvSpPr/>
      </dsp:nvSpPr>
      <dsp:spPr>
        <a:xfrm>
          <a:off x="0" y="3166653"/>
          <a:ext cx="6391275" cy="20776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Therefore, 21 people have respiratory conditions and 64 people do not</a:t>
          </a:r>
        </a:p>
      </dsp:txBody>
      <dsp:txXfrm>
        <a:off x="0" y="3166653"/>
        <a:ext cx="6391275" cy="2077667"/>
      </dsp:txXfrm>
    </dsp:sp>
    <dsp:sp modelId="{7B24BAF8-6E40-4497-BB98-9191BC0945FB}">
      <dsp:nvSpPr>
        <dsp:cNvPr id="0" name=""/>
        <dsp:cNvSpPr/>
      </dsp:nvSpPr>
      <dsp:spPr>
        <a:xfrm rot="10800000">
          <a:off x="0" y="2365"/>
          <a:ext cx="6391275" cy="3195452"/>
        </a:xfrm>
        <a:prstGeom prst="upArrowCallou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Of the 85 people living in the village, 25% suffer from a respiratory condition such as asthma, hay fever or COPD. </a:t>
          </a:r>
        </a:p>
      </dsp:txBody>
      <dsp:txXfrm rot="10800000">
        <a:off x="0" y="2365"/>
        <a:ext cx="6391275" cy="20763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algn="r"/>
            <a:fld id="{1449AA12-8195-4182-A7AC-2E7E59DFBDAF}" type="datetimeFigureOut">
              <a:rPr lang="en-US" smtClean="0"/>
              <a:pPr algn="r"/>
              <a:t>1/25/2023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algn="l"/>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22425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50668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397510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4292611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29414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449AA12-8195-4182-A7AC-2E7E59DFBDAF}" type="datetimeFigureOut">
              <a:rPr lang="en-US" smtClean="0"/>
              <a:pPr/>
              <a:t>1/25/2023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4291973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449AA12-8195-4182-A7AC-2E7E59DFBDAF}" type="datetimeFigureOut">
              <a:rPr lang="en-US" smtClean="0"/>
              <a:pPr/>
              <a:t>1/25/2023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988783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449AA12-8195-4182-A7AC-2E7E59DFBDA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076927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449AA12-8195-4182-A7AC-2E7E59DFBDA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7347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49AA12-8195-4182-A7AC-2E7E59DFBDA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32963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449AA12-8195-4182-A7AC-2E7E59DFBDAF}"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09062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449AA12-8195-4182-A7AC-2E7E59DFBDA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91560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449AA12-8195-4182-A7AC-2E7E59DFBDAF}"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74171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449AA12-8195-4182-A7AC-2E7E59DFBDAF}"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34775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9AA12-8195-4182-A7AC-2E7E59DFBDAF}"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99840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91004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16138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449AA12-8195-4182-A7AC-2E7E59DFBDAF}" type="datetimeFigureOut">
              <a:rPr lang="en-US" smtClean="0"/>
              <a:pPr/>
              <a:t>1/25/2023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116470624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r9poHB-ldq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DBA98C-2E6F-AC91-CCB2-63A1AA7EFC1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7074" y="0"/>
            <a:ext cx="12137851" cy="6858000"/>
          </a:xfrm>
          <a:prstGeom prst="rect">
            <a:avLst/>
          </a:prstGeom>
        </p:spPr>
      </p:pic>
    </p:spTree>
    <p:extLst>
      <p:ext uri="{BB962C8B-B14F-4D97-AF65-F5344CB8AC3E}">
        <p14:creationId xmlns:p14="http://schemas.microsoft.com/office/powerpoint/2010/main" val="3699869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Shape 4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1154955" y="973668"/>
            <a:ext cx="2942210" cy="1020232"/>
          </a:xfrm>
        </p:spPr>
        <p:txBody>
          <a:bodyPr>
            <a:noAutofit/>
          </a:bodyPr>
          <a:lstStyle/>
          <a:p>
            <a:r>
              <a:rPr lang="en-US">
                <a:solidFill>
                  <a:schemeClr val="tx1"/>
                </a:solidFill>
                <a:latin typeface="Calibri Light" panose="020F0302020204030204" pitchFamily="34" charset="0"/>
                <a:cs typeface="Calibri Light" panose="020F0302020204030204" pitchFamily="34" charset="0"/>
              </a:rPr>
              <a:t>Where are the hotspots?</a:t>
            </a:r>
            <a:endParaRPr lang="en-US" dirty="0">
              <a:solidFill>
                <a:schemeClr val="tx1"/>
              </a:solidFill>
              <a:latin typeface="Calibri Light" panose="020F0302020204030204" pitchFamily="34" charset="0"/>
              <a:cs typeface="Calibri Light" panose="020F0302020204030204" pitchFamily="34" charset="0"/>
            </a:endParaRPr>
          </a:p>
        </p:txBody>
      </p:sp>
      <p:sp>
        <p:nvSpPr>
          <p:cNvPr id="53" name="Rectangle 5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1154954" y="2120900"/>
            <a:ext cx="3376297" cy="3898900"/>
          </a:xfrm>
        </p:spPr>
        <p:txBody>
          <a:bodyPr>
            <a:normAutofit lnSpcReduction="10000"/>
          </a:bodyPr>
          <a:lstStyle/>
          <a:p>
            <a:endParaRPr lang="en-GB"/>
          </a:p>
          <a:p>
            <a:r>
              <a:rPr lang="en-GB" sz="2400" b="1">
                <a:latin typeface="Calibri Light" panose="020F0302020204030204" pitchFamily="34" charset="0"/>
                <a:ea typeface="Calibri Light" panose="020F0302020204030204" pitchFamily="34" charset="0"/>
                <a:cs typeface="Calibri Light" panose="020F0302020204030204" pitchFamily="34" charset="0"/>
              </a:rPr>
              <a:t>The primary school, specifically the Year 1 classroom. </a:t>
            </a:r>
            <a:endParaRPr lang="en-GB" sz="2400">
              <a:latin typeface="Calibri Light" panose="020F0302020204030204" pitchFamily="34" charset="0"/>
              <a:ea typeface="Calibri Light" panose="020F0302020204030204" pitchFamily="34" charset="0"/>
              <a:cs typeface="Calibri Light" panose="020F0302020204030204" pitchFamily="34" charset="0"/>
            </a:endParaRPr>
          </a:p>
          <a:p>
            <a:r>
              <a:rPr lang="en-GB" sz="2400" b="1">
                <a:latin typeface="Calibri Light" panose="020F0302020204030204" pitchFamily="34" charset="0"/>
                <a:ea typeface="Calibri Light" panose="020F0302020204030204" pitchFamily="34" charset="0"/>
                <a:cs typeface="Calibri Light" panose="020F0302020204030204" pitchFamily="34" charset="0"/>
              </a:rPr>
              <a:t>The bus stops next to the wildflower meadow. </a:t>
            </a:r>
            <a:endParaRPr lang="en-GB" sz="2400">
              <a:latin typeface="Calibri Light" panose="020F0302020204030204" pitchFamily="34" charset="0"/>
              <a:ea typeface="Calibri Light" panose="020F0302020204030204" pitchFamily="34" charset="0"/>
              <a:cs typeface="Calibri Light" panose="020F0302020204030204" pitchFamily="34" charset="0"/>
            </a:endParaRPr>
          </a:p>
          <a:p>
            <a:r>
              <a:rPr lang="en-GB" sz="2400" b="1">
                <a:latin typeface="Calibri Light" panose="020F0302020204030204" pitchFamily="34" charset="0"/>
                <a:ea typeface="Calibri Light" panose="020F0302020204030204" pitchFamily="34" charset="0"/>
                <a:cs typeface="Calibri Light" panose="020F0302020204030204" pitchFamily="34" charset="0"/>
              </a:rPr>
              <a:t>The houses nearest to the wildflower meadow. </a:t>
            </a:r>
            <a:endParaRPr lang="en-GB" sz="2400">
              <a:latin typeface="Calibri Light" panose="020F0302020204030204" pitchFamily="34" charset="0"/>
              <a:ea typeface="Calibri Light" panose="020F0302020204030204" pitchFamily="34" charset="0"/>
              <a:cs typeface="Calibri Light" panose="020F0302020204030204" pitchFamily="34" charset="0"/>
            </a:endParaRPr>
          </a:p>
          <a:p>
            <a:endParaRPr lang="en-GB" dirty="0"/>
          </a:p>
        </p:txBody>
      </p:sp>
      <p:sp>
        <p:nvSpPr>
          <p:cNvPr id="5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6" name="Picture 5" descr="A picture containing text, indoor, toy&#10;&#10;Description automatically generated">
            <a:extLst>
              <a:ext uri="{FF2B5EF4-FFF2-40B4-BE49-F238E27FC236}">
                <a16:creationId xmlns:a16="http://schemas.microsoft.com/office/drawing/2014/main" id="{FF2B8AE7-E833-9F6A-1E75-55DA208C3E95}"/>
              </a:ext>
            </a:extLst>
          </p:cNvPr>
          <p:cNvPicPr>
            <a:picLocks noChangeAspect="1"/>
          </p:cNvPicPr>
          <p:nvPr/>
        </p:nvPicPr>
        <p:blipFill>
          <a:blip r:embed="rId2"/>
          <a:stretch>
            <a:fillRect/>
          </a:stretch>
        </p:blipFill>
        <p:spPr>
          <a:xfrm>
            <a:off x="5392271" y="1288307"/>
            <a:ext cx="6599923" cy="4278211"/>
          </a:xfrm>
          <a:prstGeom prst="rect">
            <a:avLst/>
          </a:prstGeom>
        </p:spPr>
      </p:pic>
    </p:spTree>
    <p:extLst>
      <p:ext uri="{BB962C8B-B14F-4D97-AF65-F5344CB8AC3E}">
        <p14:creationId xmlns:p14="http://schemas.microsoft.com/office/powerpoint/2010/main" val="16086457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Shape 4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720868" y="838200"/>
            <a:ext cx="3376297" cy="1524000"/>
          </a:xfrm>
        </p:spPr>
        <p:txBody>
          <a:bodyPr>
            <a:normAutofit fontScale="90000"/>
          </a:bodyPr>
          <a:lstStyle/>
          <a:p>
            <a:r>
              <a:rPr lang="en-US" dirty="0">
                <a:solidFill>
                  <a:schemeClr val="tx1"/>
                </a:solidFill>
                <a:latin typeface="Calibri Light" panose="020F0302020204030204" pitchFamily="34" charset="0"/>
                <a:cs typeface="Calibri Light" panose="020F0302020204030204" pitchFamily="34" charset="0"/>
              </a:rPr>
              <a:t>What are the three different groups of symptoms?</a:t>
            </a:r>
          </a:p>
        </p:txBody>
      </p:sp>
      <p:sp>
        <p:nvSpPr>
          <p:cNvPr id="53" name="Rectangle 5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1154954" y="2120900"/>
            <a:ext cx="3376297" cy="3898900"/>
          </a:xfrm>
        </p:spPr>
        <p:txBody>
          <a:bodyPr>
            <a:normAutofit lnSpcReduction="10000"/>
          </a:bodyPr>
          <a:lstStyle/>
          <a:p>
            <a:pPr marL="0" indent="0">
              <a:buNone/>
            </a:pP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pPr marL="457200" indent="-457200">
              <a:buFont typeface="+mj-lt"/>
              <a:buAutoNum type="alphaLcPeriod"/>
            </a:pPr>
            <a:r>
              <a:rPr lang="en-GB" sz="2400" dirty="0">
                <a:latin typeface="Calibri Light" panose="020F0302020204030204" pitchFamily="34" charset="0"/>
                <a:ea typeface="Calibri Light" panose="020F0302020204030204" pitchFamily="34" charset="0"/>
                <a:cs typeface="Calibri Light" panose="020F0302020204030204" pitchFamily="34" charset="0"/>
              </a:rPr>
              <a:t>Itchy and watery eyes and/or sneezing </a:t>
            </a:r>
          </a:p>
          <a:p>
            <a:pPr>
              <a:buFont typeface="+mj-lt"/>
              <a:buAutoNum type="alphaLcPeriod"/>
            </a:pP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pPr>
              <a:buFont typeface="+mj-lt"/>
              <a:buAutoNum type="alphaLcPeriod"/>
            </a:pPr>
            <a:r>
              <a:rPr lang="en-GB" sz="2400" dirty="0">
                <a:latin typeface="Calibri Light" panose="020F0302020204030204" pitchFamily="34" charset="0"/>
                <a:ea typeface="Calibri Light" panose="020F0302020204030204" pitchFamily="34" charset="0"/>
                <a:cs typeface="Calibri Light" panose="020F0302020204030204" pitchFamily="34" charset="0"/>
              </a:rPr>
              <a:t>Wheezing and/or coughing</a:t>
            </a:r>
          </a:p>
          <a:p>
            <a:pPr>
              <a:buFont typeface="+mj-lt"/>
              <a:buAutoNum type="alphaLcPeriod"/>
            </a:pP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pPr>
              <a:buFont typeface="+mj-lt"/>
              <a:buAutoNum type="alphaLcPeriod"/>
            </a:pPr>
            <a:r>
              <a:rPr lang="en-GB" sz="2400" dirty="0">
                <a:latin typeface="Calibri Light" panose="020F0302020204030204" pitchFamily="34" charset="0"/>
                <a:ea typeface="Calibri Light" panose="020F0302020204030204" pitchFamily="34" charset="0"/>
                <a:cs typeface="Calibri Light" panose="020F0302020204030204" pitchFamily="34" charset="0"/>
              </a:rPr>
              <a:t>Blocked nose, sore throat, and fever </a:t>
            </a:r>
          </a:p>
          <a:p>
            <a:endParaRPr lang="en-GB" dirty="0"/>
          </a:p>
        </p:txBody>
      </p:sp>
      <p:sp>
        <p:nvSpPr>
          <p:cNvPr id="5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6" name="Picture 5" descr="Graphical user interface, application&#10;&#10;Description automatically generated with medium confidence">
            <a:extLst>
              <a:ext uri="{FF2B5EF4-FFF2-40B4-BE49-F238E27FC236}">
                <a16:creationId xmlns:a16="http://schemas.microsoft.com/office/drawing/2014/main" id="{EA064AA6-6ED7-7997-01AB-14FC236E2A58}"/>
              </a:ext>
            </a:extLst>
          </p:cNvPr>
          <p:cNvPicPr>
            <a:picLocks noChangeAspect="1"/>
          </p:cNvPicPr>
          <p:nvPr/>
        </p:nvPicPr>
        <p:blipFill>
          <a:blip r:embed="rId2"/>
          <a:stretch>
            <a:fillRect/>
          </a:stretch>
        </p:blipFill>
        <p:spPr>
          <a:xfrm>
            <a:off x="5299517" y="-112911"/>
            <a:ext cx="3075281" cy="3570825"/>
          </a:xfrm>
          <a:prstGeom prst="rect">
            <a:avLst/>
          </a:prstGeom>
        </p:spPr>
      </p:pic>
      <p:pic>
        <p:nvPicPr>
          <p:cNvPr id="9" name="Picture 8" descr="Application&#10;&#10;Description automatically generated with low confidence">
            <a:extLst>
              <a:ext uri="{FF2B5EF4-FFF2-40B4-BE49-F238E27FC236}">
                <a16:creationId xmlns:a16="http://schemas.microsoft.com/office/drawing/2014/main" id="{2AD683D7-E2C9-6175-0566-48314A3F2F24}"/>
              </a:ext>
            </a:extLst>
          </p:cNvPr>
          <p:cNvPicPr>
            <a:picLocks noChangeAspect="1"/>
          </p:cNvPicPr>
          <p:nvPr/>
        </p:nvPicPr>
        <p:blipFill>
          <a:blip r:embed="rId3"/>
          <a:stretch>
            <a:fillRect/>
          </a:stretch>
        </p:blipFill>
        <p:spPr>
          <a:xfrm>
            <a:off x="8794000" y="1254324"/>
            <a:ext cx="3045709" cy="3435445"/>
          </a:xfrm>
          <a:prstGeom prst="rect">
            <a:avLst/>
          </a:prstGeom>
        </p:spPr>
      </p:pic>
      <p:pic>
        <p:nvPicPr>
          <p:cNvPr id="11" name="Picture 10" descr="Diagram&#10;&#10;Description automatically generated">
            <a:extLst>
              <a:ext uri="{FF2B5EF4-FFF2-40B4-BE49-F238E27FC236}">
                <a16:creationId xmlns:a16="http://schemas.microsoft.com/office/drawing/2014/main" id="{8892221C-D859-C5D1-1C77-465C752AC87A}"/>
              </a:ext>
            </a:extLst>
          </p:cNvPr>
          <p:cNvPicPr>
            <a:picLocks noChangeAspect="1"/>
          </p:cNvPicPr>
          <p:nvPr/>
        </p:nvPicPr>
        <p:blipFill>
          <a:blip r:embed="rId4"/>
          <a:stretch>
            <a:fillRect/>
          </a:stretch>
        </p:blipFill>
        <p:spPr>
          <a:xfrm>
            <a:off x="5727922" y="2996334"/>
            <a:ext cx="3137121" cy="3570825"/>
          </a:xfrm>
          <a:prstGeom prst="rect">
            <a:avLst/>
          </a:prstGeom>
        </p:spPr>
      </p:pic>
    </p:spTree>
    <p:extLst>
      <p:ext uri="{BB962C8B-B14F-4D97-AF65-F5344CB8AC3E}">
        <p14:creationId xmlns:p14="http://schemas.microsoft.com/office/powerpoint/2010/main" val="9842516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8" presetID="1"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Shape 4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3" name="Rectangle 5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620216" y="629265"/>
            <a:ext cx="3911036" cy="5584722"/>
          </a:xfrm>
        </p:spPr>
        <p:txBody>
          <a:bodyPr>
            <a:normAutofit lnSpcReduction="10000"/>
          </a:bodyPr>
          <a:lstStyle/>
          <a:p>
            <a:pPr>
              <a:buFont typeface="+mj-lt"/>
              <a:buAutoNum type="alphaLcPeriod"/>
            </a:pPr>
            <a:r>
              <a:rPr lang="en-GB" sz="2400" dirty="0">
                <a:latin typeface="Calibri Light" panose="020F0302020204030204" pitchFamily="34" charset="0"/>
                <a:ea typeface="Calibri Light" panose="020F0302020204030204" pitchFamily="34" charset="0"/>
                <a:cs typeface="Calibri Light" panose="020F0302020204030204" pitchFamily="34" charset="0"/>
              </a:rPr>
              <a:t>Group A’s symptoms are associated with allergy, especially those who suffer from hay fever. </a:t>
            </a:r>
          </a:p>
          <a:p>
            <a:pPr>
              <a:buFont typeface="+mj-lt"/>
              <a:buAutoNum type="alphaLcPeriod"/>
            </a:pP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pPr>
              <a:buFont typeface="+mj-lt"/>
              <a:buAutoNum type="alphaLcPeriod"/>
            </a:pPr>
            <a:r>
              <a:rPr lang="en-GB" sz="2400" dirty="0">
                <a:latin typeface="Calibri Light" panose="020F0302020204030204" pitchFamily="34" charset="0"/>
                <a:ea typeface="Calibri Light" panose="020F0302020204030204" pitchFamily="34" charset="0"/>
                <a:cs typeface="Calibri Light" panose="020F0302020204030204" pitchFamily="34" charset="0"/>
              </a:rPr>
              <a:t>Group B’s symptoms are associated with allergy and asthma or other respiratory conditions such as COPD. </a:t>
            </a:r>
          </a:p>
          <a:p>
            <a:pPr>
              <a:buFont typeface="+mj-lt"/>
              <a:buAutoNum type="alphaLcPeriod"/>
            </a:pPr>
            <a:endParaRPr lang="en-GB" sz="2400" dirty="0">
              <a:latin typeface="Calibri Light" panose="020F0302020204030204" pitchFamily="34" charset="0"/>
              <a:ea typeface="Calibri Light" panose="020F0302020204030204" pitchFamily="34" charset="0"/>
              <a:cs typeface="Calibri Light" panose="020F0302020204030204" pitchFamily="34" charset="0"/>
            </a:endParaRPr>
          </a:p>
          <a:p>
            <a:pPr>
              <a:buFont typeface="+mj-lt"/>
              <a:buAutoNum type="alphaLcPeriod"/>
            </a:pPr>
            <a:r>
              <a:rPr lang="en-GB" sz="2400" dirty="0">
                <a:latin typeface="Calibri Light" panose="020F0302020204030204" pitchFamily="34" charset="0"/>
                <a:ea typeface="Calibri Light" panose="020F0302020204030204" pitchFamily="34" charset="0"/>
                <a:cs typeface="Calibri Light" panose="020F0302020204030204" pitchFamily="34" charset="0"/>
              </a:rPr>
              <a:t>Group C’s symptoms are not associated with allergy and are more likely associated with an infection. </a:t>
            </a:r>
          </a:p>
          <a:p>
            <a:endParaRPr lang="en-GB" dirty="0"/>
          </a:p>
        </p:txBody>
      </p:sp>
      <p:sp>
        <p:nvSpPr>
          <p:cNvPr id="5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6" name="Picture 5" descr="Graphical user interface, application&#10;&#10;Description automatically generated with medium confidence">
            <a:extLst>
              <a:ext uri="{FF2B5EF4-FFF2-40B4-BE49-F238E27FC236}">
                <a16:creationId xmlns:a16="http://schemas.microsoft.com/office/drawing/2014/main" id="{EA064AA6-6ED7-7997-01AB-14FC236E2A58}"/>
              </a:ext>
            </a:extLst>
          </p:cNvPr>
          <p:cNvPicPr>
            <a:picLocks noChangeAspect="1"/>
          </p:cNvPicPr>
          <p:nvPr/>
        </p:nvPicPr>
        <p:blipFill>
          <a:blip r:embed="rId2"/>
          <a:stretch>
            <a:fillRect/>
          </a:stretch>
        </p:blipFill>
        <p:spPr>
          <a:xfrm>
            <a:off x="5299517" y="-112911"/>
            <a:ext cx="3075281" cy="3570825"/>
          </a:xfrm>
          <a:prstGeom prst="rect">
            <a:avLst/>
          </a:prstGeom>
        </p:spPr>
      </p:pic>
      <p:pic>
        <p:nvPicPr>
          <p:cNvPr id="9" name="Picture 8" descr="Application&#10;&#10;Description automatically generated with low confidence">
            <a:extLst>
              <a:ext uri="{FF2B5EF4-FFF2-40B4-BE49-F238E27FC236}">
                <a16:creationId xmlns:a16="http://schemas.microsoft.com/office/drawing/2014/main" id="{2AD683D7-E2C9-6175-0566-48314A3F2F24}"/>
              </a:ext>
            </a:extLst>
          </p:cNvPr>
          <p:cNvPicPr>
            <a:picLocks noChangeAspect="1"/>
          </p:cNvPicPr>
          <p:nvPr/>
        </p:nvPicPr>
        <p:blipFill>
          <a:blip r:embed="rId3"/>
          <a:stretch>
            <a:fillRect/>
          </a:stretch>
        </p:blipFill>
        <p:spPr>
          <a:xfrm>
            <a:off x="8794000" y="1254324"/>
            <a:ext cx="3045709" cy="3435445"/>
          </a:xfrm>
          <a:prstGeom prst="rect">
            <a:avLst/>
          </a:prstGeom>
        </p:spPr>
      </p:pic>
      <p:pic>
        <p:nvPicPr>
          <p:cNvPr id="11" name="Picture 10" descr="Diagram&#10;&#10;Description automatically generated">
            <a:extLst>
              <a:ext uri="{FF2B5EF4-FFF2-40B4-BE49-F238E27FC236}">
                <a16:creationId xmlns:a16="http://schemas.microsoft.com/office/drawing/2014/main" id="{8892221C-D859-C5D1-1C77-465C752AC87A}"/>
              </a:ext>
            </a:extLst>
          </p:cNvPr>
          <p:cNvPicPr>
            <a:picLocks noChangeAspect="1"/>
          </p:cNvPicPr>
          <p:nvPr/>
        </p:nvPicPr>
        <p:blipFill>
          <a:blip r:embed="rId4"/>
          <a:stretch>
            <a:fillRect/>
          </a:stretch>
        </p:blipFill>
        <p:spPr>
          <a:xfrm>
            <a:off x="5727922" y="2996334"/>
            <a:ext cx="3137121" cy="3570825"/>
          </a:xfrm>
          <a:prstGeom prst="rect">
            <a:avLst/>
          </a:prstGeom>
        </p:spPr>
      </p:pic>
      <p:sp>
        <p:nvSpPr>
          <p:cNvPr id="4" name="TextBox 3">
            <a:extLst>
              <a:ext uri="{FF2B5EF4-FFF2-40B4-BE49-F238E27FC236}">
                <a16:creationId xmlns:a16="http://schemas.microsoft.com/office/drawing/2014/main" id="{680C6C6F-9901-8321-6C81-FDDBC365591B}"/>
              </a:ext>
            </a:extLst>
          </p:cNvPr>
          <p:cNvSpPr txBox="1"/>
          <p:nvPr/>
        </p:nvSpPr>
        <p:spPr>
          <a:xfrm>
            <a:off x="4790188" y="1289446"/>
            <a:ext cx="463233" cy="830997"/>
          </a:xfrm>
          <a:prstGeom prst="rect">
            <a:avLst/>
          </a:prstGeom>
          <a:noFill/>
        </p:spPr>
        <p:txBody>
          <a:bodyPr wrap="square" rtlCol="0">
            <a:spAutoFit/>
          </a:bodyPr>
          <a:lstStyle/>
          <a:p>
            <a:r>
              <a:rPr lang="en-GB" sz="4800" dirty="0">
                <a:solidFill>
                  <a:schemeClr val="bg1"/>
                </a:solidFill>
                <a:latin typeface="Calibri" panose="020F0502020204030204" pitchFamily="34" charset="0"/>
                <a:ea typeface="Calibri" panose="020F0502020204030204" pitchFamily="34" charset="0"/>
                <a:cs typeface="Calibri" panose="020F0502020204030204" pitchFamily="34" charset="0"/>
              </a:rPr>
              <a:t>A</a:t>
            </a:r>
          </a:p>
        </p:txBody>
      </p:sp>
      <p:sp>
        <p:nvSpPr>
          <p:cNvPr id="5" name="TextBox 4">
            <a:extLst>
              <a:ext uri="{FF2B5EF4-FFF2-40B4-BE49-F238E27FC236}">
                <a16:creationId xmlns:a16="http://schemas.microsoft.com/office/drawing/2014/main" id="{5E377329-825C-BF3A-4958-29617C0AEC9E}"/>
              </a:ext>
            </a:extLst>
          </p:cNvPr>
          <p:cNvSpPr txBox="1"/>
          <p:nvPr/>
        </p:nvSpPr>
        <p:spPr>
          <a:xfrm>
            <a:off x="5339415" y="4541376"/>
            <a:ext cx="463233" cy="830997"/>
          </a:xfrm>
          <a:prstGeom prst="rect">
            <a:avLst/>
          </a:prstGeom>
          <a:noFill/>
        </p:spPr>
        <p:txBody>
          <a:bodyPr wrap="square" rtlCol="0">
            <a:spAutoFit/>
          </a:bodyPr>
          <a:lstStyle/>
          <a:p>
            <a:r>
              <a:rPr lang="en-GB" sz="4800" dirty="0">
                <a:solidFill>
                  <a:schemeClr val="bg1"/>
                </a:solidFill>
                <a:latin typeface="Calibri" panose="020F0502020204030204" pitchFamily="34" charset="0"/>
                <a:ea typeface="Calibri" panose="020F0502020204030204" pitchFamily="34" charset="0"/>
                <a:cs typeface="Calibri" panose="020F0502020204030204" pitchFamily="34" charset="0"/>
              </a:rPr>
              <a:t>B</a:t>
            </a:r>
          </a:p>
        </p:txBody>
      </p:sp>
      <p:sp>
        <p:nvSpPr>
          <p:cNvPr id="7" name="TextBox 6">
            <a:extLst>
              <a:ext uri="{FF2B5EF4-FFF2-40B4-BE49-F238E27FC236}">
                <a16:creationId xmlns:a16="http://schemas.microsoft.com/office/drawing/2014/main" id="{382FC91D-B78A-FA22-BF7A-ADC5B2F4DBB1}"/>
              </a:ext>
            </a:extLst>
          </p:cNvPr>
          <p:cNvSpPr txBox="1"/>
          <p:nvPr/>
        </p:nvSpPr>
        <p:spPr>
          <a:xfrm>
            <a:off x="8305704" y="2417333"/>
            <a:ext cx="463233" cy="830997"/>
          </a:xfrm>
          <a:prstGeom prst="rect">
            <a:avLst/>
          </a:prstGeom>
          <a:noFill/>
        </p:spPr>
        <p:txBody>
          <a:bodyPr wrap="square" rtlCol="0">
            <a:spAutoFit/>
          </a:bodyPr>
          <a:lstStyle/>
          <a:p>
            <a:r>
              <a:rPr lang="en-GB" sz="4800" dirty="0">
                <a:solidFill>
                  <a:schemeClr val="bg1"/>
                </a:solidFill>
                <a:latin typeface="Calibri" panose="020F0502020204030204" pitchFamily="34" charset="0"/>
                <a:ea typeface="Calibri" panose="020F0502020204030204" pitchFamily="34" charset="0"/>
                <a:cs typeface="Calibri" panose="020F0502020204030204" pitchFamily="34" charset="0"/>
              </a:rPr>
              <a:t>C</a:t>
            </a:r>
          </a:p>
        </p:txBody>
      </p:sp>
    </p:spTree>
    <p:extLst>
      <p:ext uri="{BB962C8B-B14F-4D97-AF65-F5344CB8AC3E}">
        <p14:creationId xmlns:p14="http://schemas.microsoft.com/office/powerpoint/2010/main" val="35062406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Oval 45">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6">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8" name="Oval 47">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8">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0" name="Oval 49">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2"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5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6" name="Rectangle 54">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65" name="Group 56">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8" name="Rectangle 57">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Oval 58">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0" name="Oval 59">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1" name="Rectangle 60">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62"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3"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64"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DA735C47-7C1B-723C-82BE-78D75ED00776}"/>
              </a:ext>
            </a:extLst>
          </p:cNvPr>
          <p:cNvSpPr>
            <a:spLocks noGrp="1"/>
          </p:cNvSpPr>
          <p:nvPr>
            <p:ph type="title"/>
          </p:nvPr>
        </p:nvSpPr>
        <p:spPr>
          <a:xfrm>
            <a:off x="685800" y="653143"/>
            <a:ext cx="3670300" cy="5551714"/>
          </a:xfrm>
        </p:spPr>
        <p:txBody>
          <a:bodyPr vert="horz" lIns="91440" tIns="45720" rIns="91440" bIns="45720" rtlCol="0" anchor="ctr">
            <a:normAutofit/>
          </a:bodyPr>
          <a:lstStyle/>
          <a:p>
            <a:r>
              <a:rPr lang="en-US" sz="3600" dirty="0">
                <a:solidFill>
                  <a:srgbClr val="EBEBEB"/>
                </a:solidFill>
              </a:rPr>
              <a:t>Extension activity</a:t>
            </a:r>
            <a:br>
              <a:rPr lang="en-US" sz="3600" dirty="0">
                <a:solidFill>
                  <a:srgbClr val="EBEBEB"/>
                </a:solidFill>
              </a:rPr>
            </a:br>
            <a:br>
              <a:rPr lang="en-US"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GB"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a:t>
            </a:r>
            <a:r>
              <a:rPr lang="en-GB" b="0" i="0" u="none" strike="noStrik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an you identify people with certain conditions that put them more at risk of experiencing symptoms? </a:t>
            </a:r>
            <a:br>
              <a:rPr lang="en-GB" b="0" i="0" u="none" strike="noStrik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br>
              <a:rPr lang="en-GB" b="0" i="0" u="none" strike="noStrik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GB" b="0" i="0" u="none" strike="noStrik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This will require calculations to determine if those with health conditions are more likely to suffer from symptoms. </a:t>
            </a:r>
            <a:endParaRPr lang="en-US"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6" name="Rectangle 65">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0" name="Text Placeholder 4">
            <a:extLst>
              <a:ext uri="{FF2B5EF4-FFF2-40B4-BE49-F238E27FC236}">
                <a16:creationId xmlns:a16="http://schemas.microsoft.com/office/drawing/2014/main" id="{109AF6A5-0217-AB52-B112-B27F1C307C85}"/>
              </a:ext>
            </a:extLst>
          </p:cNvPr>
          <p:cNvGraphicFramePr/>
          <p:nvPr>
            <p:extLst>
              <p:ext uri="{D42A27DB-BD31-4B8C-83A1-F6EECF244321}">
                <p14:modId xmlns:p14="http://schemas.microsoft.com/office/powerpoint/2010/main" val="119082585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945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Shape 4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3" name="Rectangle 5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783772" y="803751"/>
            <a:ext cx="3747480" cy="5216049"/>
          </a:xfrm>
        </p:spPr>
        <p:txBody>
          <a:bodyPr>
            <a:normAutofit/>
          </a:bodyPr>
          <a:lstStyle/>
          <a:p>
            <a:r>
              <a:rPr lang="en-GB" sz="2400" b="1" dirty="0">
                <a:latin typeface="Calibri Light" panose="020F0302020204030204" pitchFamily="34" charset="0"/>
                <a:ea typeface="Calibri Light" panose="020F0302020204030204" pitchFamily="34" charset="0"/>
                <a:cs typeface="Calibri Light" panose="020F0302020204030204" pitchFamily="34" charset="0"/>
              </a:rPr>
              <a:t>15.6% of villagers with no known conditions </a:t>
            </a:r>
            <a:r>
              <a:rPr lang="en-GB" sz="2400" dirty="0">
                <a:latin typeface="Calibri Light" panose="020F0302020204030204" pitchFamily="34" charset="0"/>
                <a:ea typeface="Calibri Light" panose="020F0302020204030204" pitchFamily="34" charset="0"/>
                <a:cs typeface="Calibri Light" panose="020F0302020204030204" pitchFamily="34" charset="0"/>
              </a:rPr>
              <a:t>are likely to experience symptoms </a:t>
            </a:r>
            <a:r>
              <a:rPr lang="en-GB" sz="2400" b="1" dirty="0">
                <a:latin typeface="Calibri Light" panose="020F0302020204030204" pitchFamily="34" charset="0"/>
                <a:ea typeface="Calibri Light" panose="020F0302020204030204" pitchFamily="34" charset="0"/>
                <a:cs typeface="Calibri Light" panose="020F0302020204030204" pitchFamily="34" charset="0"/>
              </a:rPr>
              <a:t>(10/64) </a:t>
            </a:r>
            <a:r>
              <a:rPr lang="en-GB" sz="2400" dirty="0">
                <a:latin typeface="Calibri Light" panose="020F0302020204030204" pitchFamily="34" charset="0"/>
                <a:ea typeface="Calibri Light" panose="020F0302020204030204" pitchFamily="34" charset="0"/>
                <a:cs typeface="Calibri Light" panose="020F0302020204030204" pitchFamily="34" charset="0"/>
              </a:rPr>
              <a:t>and </a:t>
            </a:r>
            <a:r>
              <a:rPr lang="en-GB" sz="2400" b="1" dirty="0">
                <a:latin typeface="Calibri Light" panose="020F0302020204030204" pitchFamily="34" charset="0"/>
                <a:ea typeface="Calibri Light" panose="020F0302020204030204" pitchFamily="34" charset="0"/>
                <a:cs typeface="Calibri Light" panose="020F0302020204030204" pitchFamily="34" charset="0"/>
              </a:rPr>
              <a:t>76.2% of villagers with respiratory conditions </a:t>
            </a:r>
            <a:r>
              <a:rPr lang="en-GB" sz="2400" dirty="0">
                <a:latin typeface="Calibri Light" panose="020F0302020204030204" pitchFamily="34" charset="0"/>
                <a:ea typeface="Calibri Light" panose="020F0302020204030204" pitchFamily="34" charset="0"/>
                <a:cs typeface="Calibri Light" panose="020F0302020204030204" pitchFamily="34" charset="0"/>
              </a:rPr>
              <a:t>are likely to experience symptoms </a:t>
            </a:r>
            <a:r>
              <a:rPr lang="en-GB" sz="2400" b="1" dirty="0">
                <a:latin typeface="Calibri Light" panose="020F0302020204030204" pitchFamily="34" charset="0"/>
                <a:ea typeface="Calibri Light" panose="020F0302020204030204" pitchFamily="34" charset="0"/>
                <a:cs typeface="Calibri Light" panose="020F0302020204030204" pitchFamily="34" charset="0"/>
              </a:rPr>
              <a:t>(16/21). </a:t>
            </a:r>
          </a:p>
          <a:p>
            <a:r>
              <a:rPr lang="en-GB" sz="2400" dirty="0">
                <a:latin typeface="Calibri Light" panose="020F0302020204030204" pitchFamily="34" charset="0"/>
                <a:ea typeface="Calibri Light" panose="020F0302020204030204" pitchFamily="34" charset="0"/>
                <a:cs typeface="Calibri Light" panose="020F0302020204030204" pitchFamily="34" charset="0"/>
              </a:rPr>
              <a:t>Villagers with respiratory conditions are more likely to experience symptoms than those without health conditions. </a:t>
            </a:r>
            <a:endParaRPr lang="en-US"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5" name="Picture 4" descr="Graphical user interface, application, Teams&#10;&#10;Description automatically generated">
            <a:extLst>
              <a:ext uri="{FF2B5EF4-FFF2-40B4-BE49-F238E27FC236}">
                <a16:creationId xmlns:a16="http://schemas.microsoft.com/office/drawing/2014/main" id="{1CE4C072-39B1-99E3-AD4D-0BD3F846F5E0}"/>
              </a:ext>
            </a:extLst>
          </p:cNvPr>
          <p:cNvPicPr>
            <a:picLocks noChangeAspect="1"/>
          </p:cNvPicPr>
          <p:nvPr/>
        </p:nvPicPr>
        <p:blipFill>
          <a:blip r:embed="rId2"/>
          <a:stretch>
            <a:fillRect/>
          </a:stretch>
        </p:blipFill>
        <p:spPr>
          <a:xfrm>
            <a:off x="5707164" y="2041924"/>
            <a:ext cx="2484335" cy="2720576"/>
          </a:xfrm>
          <a:prstGeom prst="rect">
            <a:avLst/>
          </a:prstGeom>
        </p:spPr>
      </p:pic>
      <p:pic>
        <p:nvPicPr>
          <p:cNvPr id="7" name="Picture 6" descr="Diagram&#10;&#10;Description automatically generated">
            <a:extLst>
              <a:ext uri="{FF2B5EF4-FFF2-40B4-BE49-F238E27FC236}">
                <a16:creationId xmlns:a16="http://schemas.microsoft.com/office/drawing/2014/main" id="{86CA8CE3-DFEB-8F2E-614E-D00D5C1A7E46}"/>
              </a:ext>
            </a:extLst>
          </p:cNvPr>
          <p:cNvPicPr>
            <a:picLocks noChangeAspect="1"/>
          </p:cNvPicPr>
          <p:nvPr/>
        </p:nvPicPr>
        <p:blipFill>
          <a:blip r:embed="rId3"/>
          <a:stretch>
            <a:fillRect/>
          </a:stretch>
        </p:blipFill>
        <p:spPr>
          <a:xfrm>
            <a:off x="8749345" y="1996200"/>
            <a:ext cx="2461473" cy="2766300"/>
          </a:xfrm>
          <a:prstGeom prst="rect">
            <a:avLst/>
          </a:prstGeom>
        </p:spPr>
      </p:pic>
    </p:spTree>
    <p:extLst>
      <p:ext uri="{BB962C8B-B14F-4D97-AF65-F5344CB8AC3E}">
        <p14:creationId xmlns:p14="http://schemas.microsoft.com/office/powerpoint/2010/main" val="38037189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Shape 4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3" name="Rectangle 5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605860" y="936171"/>
            <a:ext cx="3925391" cy="5083629"/>
          </a:xfrm>
        </p:spPr>
        <p:txBody>
          <a:bodyPr>
            <a:normAutofit/>
          </a:bodyPr>
          <a:lstStyle/>
          <a:p>
            <a:r>
              <a:rPr lang="en-GB" sz="2400" dirty="0">
                <a:latin typeface="Calibri Light" panose="020F0302020204030204" pitchFamily="34" charset="0"/>
                <a:ea typeface="Calibri Light" panose="020F0302020204030204" pitchFamily="34" charset="0"/>
                <a:cs typeface="Calibri Light" panose="020F0302020204030204" pitchFamily="34" charset="0"/>
              </a:rPr>
              <a:t>Of the 26 patients with symptoms (minus the four red herring patients), 10 do not have any known health conditions and 16 suffer from a respiratory condition. </a:t>
            </a:r>
          </a:p>
          <a:p>
            <a:r>
              <a:rPr lang="en-GB" sz="2400" dirty="0">
                <a:latin typeface="Calibri Light" panose="020F0302020204030204" pitchFamily="34" charset="0"/>
                <a:ea typeface="Calibri Light" panose="020F0302020204030204" pitchFamily="34" charset="0"/>
                <a:cs typeface="Calibri Light" panose="020F0302020204030204" pitchFamily="34" charset="0"/>
              </a:rPr>
              <a:t>Therefore, 21 people have respiratory conditions and 64 people do not</a:t>
            </a:r>
            <a:endParaRPr lang="en-US"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5" name="Picture 4" descr="Diagram&#10;&#10;Description automatically generated">
            <a:extLst>
              <a:ext uri="{FF2B5EF4-FFF2-40B4-BE49-F238E27FC236}">
                <a16:creationId xmlns:a16="http://schemas.microsoft.com/office/drawing/2014/main" id="{83E2CB92-3EA8-25E1-8B26-CE03E3A5D633}"/>
              </a:ext>
            </a:extLst>
          </p:cNvPr>
          <p:cNvPicPr>
            <a:picLocks noChangeAspect="1"/>
          </p:cNvPicPr>
          <p:nvPr/>
        </p:nvPicPr>
        <p:blipFill>
          <a:blip r:embed="rId2"/>
          <a:stretch>
            <a:fillRect/>
          </a:stretch>
        </p:blipFill>
        <p:spPr>
          <a:xfrm>
            <a:off x="5334476" y="571500"/>
            <a:ext cx="2514818" cy="2682472"/>
          </a:xfrm>
          <a:prstGeom prst="rect">
            <a:avLst/>
          </a:prstGeom>
        </p:spPr>
      </p:pic>
      <p:pic>
        <p:nvPicPr>
          <p:cNvPr id="10" name="Picture 9" descr="Diagram&#10;&#10;Description automatically generated">
            <a:extLst>
              <a:ext uri="{FF2B5EF4-FFF2-40B4-BE49-F238E27FC236}">
                <a16:creationId xmlns:a16="http://schemas.microsoft.com/office/drawing/2014/main" id="{507F00DA-EB5C-0869-8D47-7D422C0F7C99}"/>
              </a:ext>
            </a:extLst>
          </p:cNvPr>
          <p:cNvPicPr>
            <a:picLocks noChangeAspect="1"/>
          </p:cNvPicPr>
          <p:nvPr/>
        </p:nvPicPr>
        <p:blipFill>
          <a:blip r:embed="rId3"/>
          <a:stretch>
            <a:fillRect/>
          </a:stretch>
        </p:blipFill>
        <p:spPr>
          <a:xfrm>
            <a:off x="5354631" y="3566871"/>
            <a:ext cx="2476715" cy="2629128"/>
          </a:xfrm>
          <a:prstGeom prst="rect">
            <a:avLst/>
          </a:prstGeom>
        </p:spPr>
      </p:pic>
      <p:pic>
        <p:nvPicPr>
          <p:cNvPr id="12" name="Picture 11" descr="Graphical user interface, diagram, Teams&#10;&#10;Description automatically generated with medium confidence">
            <a:extLst>
              <a:ext uri="{FF2B5EF4-FFF2-40B4-BE49-F238E27FC236}">
                <a16:creationId xmlns:a16="http://schemas.microsoft.com/office/drawing/2014/main" id="{D81D73D2-FA91-C855-4E36-91847A2787C4}"/>
              </a:ext>
            </a:extLst>
          </p:cNvPr>
          <p:cNvPicPr>
            <a:picLocks noChangeAspect="1"/>
          </p:cNvPicPr>
          <p:nvPr/>
        </p:nvPicPr>
        <p:blipFill>
          <a:blip r:embed="rId4"/>
          <a:stretch>
            <a:fillRect/>
          </a:stretch>
        </p:blipFill>
        <p:spPr>
          <a:xfrm>
            <a:off x="8840081" y="3452561"/>
            <a:ext cx="2453853" cy="274343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631B4A7C-77AF-D777-7999-50D0EC1BA231}"/>
              </a:ext>
            </a:extLst>
          </p:cNvPr>
          <p:cNvPicPr>
            <a:picLocks noChangeAspect="1"/>
          </p:cNvPicPr>
          <p:nvPr/>
        </p:nvPicPr>
        <p:blipFill>
          <a:blip r:embed="rId5"/>
          <a:stretch>
            <a:fillRect/>
          </a:stretch>
        </p:blipFill>
        <p:spPr>
          <a:xfrm>
            <a:off x="8885805" y="539317"/>
            <a:ext cx="2408129" cy="2712955"/>
          </a:xfrm>
          <a:prstGeom prst="rect">
            <a:avLst/>
          </a:prstGeom>
        </p:spPr>
      </p:pic>
    </p:spTree>
    <p:extLst>
      <p:ext uri="{BB962C8B-B14F-4D97-AF65-F5344CB8AC3E}">
        <p14:creationId xmlns:p14="http://schemas.microsoft.com/office/powerpoint/2010/main" val="4543809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12D5F0-3B4E-F01F-F3B5-E677248C88C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7870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573833" y="461681"/>
            <a:ext cx="4177867" cy="1391692"/>
          </a:xfrm>
          <a:solidFill>
            <a:schemeClr val="bg2"/>
          </a:solidFill>
        </p:spPr>
        <p:txBody>
          <a:bodyPr>
            <a:normAutofit/>
          </a:bodyPr>
          <a:lstStyle/>
          <a:p>
            <a:r>
              <a:rPr lang="en-GB"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What is epidemiology?</a:t>
            </a:r>
            <a:endParaRPr lang="en-GB"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561110" y="2020711"/>
            <a:ext cx="4177867" cy="4375608"/>
          </a:xfrm>
          <a:solidFill>
            <a:schemeClr val="bg2"/>
          </a:solidFill>
        </p:spPr>
        <p:txBody>
          <a:bodyPr>
            <a:noAutofit/>
          </a:bodyPr>
          <a:lstStyle/>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Epidemiology is the study of how diseases affect the health and illness of a population. </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It aims to identify risks that make you more susceptible to disease and can be used to suggest actions to lower risk such as changing what you eat, your behaviour or your habits. </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 name="TextBox 4">
            <a:extLst>
              <a:ext uri="{FF2B5EF4-FFF2-40B4-BE49-F238E27FC236}">
                <a16:creationId xmlns:a16="http://schemas.microsoft.com/office/drawing/2014/main" id="{B8AF7390-FF60-D3D9-5A33-00BF9B4ECF5D}"/>
              </a:ext>
            </a:extLst>
          </p:cNvPr>
          <p:cNvSpPr txBox="1"/>
          <p:nvPr/>
        </p:nvSpPr>
        <p:spPr>
          <a:xfrm>
            <a:off x="573833" y="6440747"/>
            <a:ext cx="4777270" cy="261610"/>
          </a:xfrm>
          <a:prstGeom prst="rect">
            <a:avLst/>
          </a:prstGeom>
          <a:noFill/>
        </p:spPr>
        <p:txBody>
          <a:bodyPr wrap="none" rtlCol="0">
            <a:spAutoFit/>
          </a:bodyPr>
          <a:lstStyle/>
          <a:p>
            <a:r>
              <a:rPr lang="en-GB" sz="1100" b="0" i="1" u="none" strike="noStrike" baseline="0" dirty="0">
                <a:solidFill>
                  <a:srgbClr val="000000"/>
                </a:solidFill>
                <a:latin typeface="Calibri" panose="020F0502020204030204" pitchFamily="34" charset="0"/>
              </a:rPr>
              <a:t>The information in </a:t>
            </a:r>
            <a:r>
              <a:rPr lang="en-GB" sz="1100" i="1" dirty="0">
                <a:solidFill>
                  <a:srgbClr val="000000"/>
                </a:solidFill>
                <a:latin typeface="Calibri" panose="020F0502020204030204" pitchFamily="34" charset="0"/>
              </a:rPr>
              <a:t>this PPT is a</a:t>
            </a:r>
            <a:r>
              <a:rPr lang="en-GB" sz="1100" b="0" i="1" u="none" strike="noStrike" baseline="0" dirty="0">
                <a:solidFill>
                  <a:srgbClr val="000000"/>
                </a:solidFill>
                <a:latin typeface="Calibri" panose="020F0502020204030204" pitchFamily="34" charset="0"/>
              </a:rPr>
              <a:t>dapted from </a:t>
            </a:r>
            <a:r>
              <a:rPr lang="en-GB" sz="1100" b="0" i="1" u="none" strike="noStrike" baseline="0" dirty="0">
                <a:solidFill>
                  <a:srgbClr val="0462C1"/>
                </a:solidFill>
                <a:latin typeface="Calibri" panose="020F0502020204030204" pitchFamily="34" charset="0"/>
              </a:rPr>
              <a:t>https://kids.kiddle.co/Epidemiology</a:t>
            </a:r>
            <a:r>
              <a:rPr lang="en-GB" sz="1100" b="0" i="1" u="none" strike="noStrike" baseline="0" dirty="0">
                <a:solidFill>
                  <a:srgbClr val="000000"/>
                </a:solidFill>
                <a:latin typeface="Calibri" panose="020F0502020204030204" pitchFamily="34" charset="0"/>
              </a:rPr>
              <a:t>. </a:t>
            </a:r>
            <a:endParaRPr lang="en-GB" sz="1100" dirty="0"/>
          </a:p>
        </p:txBody>
      </p:sp>
      <p:sp>
        <p:nvSpPr>
          <p:cNvPr id="4" name="TextBox 3">
            <a:extLst>
              <a:ext uri="{FF2B5EF4-FFF2-40B4-BE49-F238E27FC236}">
                <a16:creationId xmlns:a16="http://schemas.microsoft.com/office/drawing/2014/main" id="{6129B269-08A7-C06A-B2B4-ECE4C2354D27}"/>
              </a:ext>
            </a:extLst>
          </p:cNvPr>
          <p:cNvSpPr txBox="1"/>
          <p:nvPr/>
        </p:nvSpPr>
        <p:spPr>
          <a:xfrm>
            <a:off x="9957980" y="428138"/>
            <a:ext cx="1965603" cy="246221"/>
          </a:xfrm>
          <a:prstGeom prst="rect">
            <a:avLst/>
          </a:prstGeom>
          <a:noFill/>
        </p:spPr>
        <p:txBody>
          <a:bodyPr wrap="none" rtlCol="0">
            <a:spAutoFit/>
          </a:bodyPr>
          <a:lstStyle/>
          <a:p>
            <a:r>
              <a:rPr lang="en-GB" sz="1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Irina Strelnikova/stock.adobe.com</a:t>
            </a:r>
            <a:endParaRPr lang="en-GB" sz="1000" b="0" i="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2076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205419" y="272143"/>
            <a:ext cx="4736429" cy="1273628"/>
          </a:xfrm>
          <a:solidFill>
            <a:schemeClr val="bg2"/>
          </a:solidFill>
        </p:spPr>
        <p:txBody>
          <a:bodyPr>
            <a:normAutofit/>
          </a:bodyPr>
          <a:lstStyle/>
          <a:p>
            <a:r>
              <a:rPr lang="en-GB" sz="320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An example of epidemiology</a:t>
            </a:r>
            <a:endParaRPr lang="en-GB" sz="32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260113" y="1678457"/>
            <a:ext cx="4736429" cy="4836893"/>
          </a:xfrm>
          <a:solidFill>
            <a:schemeClr val="bg2"/>
          </a:solidFill>
        </p:spPr>
        <p:txBody>
          <a:bodyPr>
            <a:noAutofit/>
          </a:bodyPr>
          <a:lstStyle/>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Some epidemiologists notice that a large number of people are developing lung cancer.</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They design a study to understand what these people are being exposed to see if there are any common factors amongst individuals.</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They find that a significant number of these people smoke cigarettes or are exposed to cigarette smoke on a daily basis.</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20117" y="486396"/>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 name="TextBox 3">
            <a:extLst>
              <a:ext uri="{FF2B5EF4-FFF2-40B4-BE49-F238E27FC236}">
                <a16:creationId xmlns:a16="http://schemas.microsoft.com/office/drawing/2014/main" id="{F1C94822-BF7C-9FF1-0D3F-98FA71236432}"/>
              </a:ext>
            </a:extLst>
          </p:cNvPr>
          <p:cNvSpPr txBox="1"/>
          <p:nvPr/>
        </p:nvSpPr>
        <p:spPr>
          <a:xfrm>
            <a:off x="10028748" y="6269129"/>
            <a:ext cx="1800493" cy="246221"/>
          </a:xfrm>
          <a:prstGeom prst="rect">
            <a:avLst/>
          </a:prstGeom>
          <a:noFill/>
        </p:spPr>
        <p:txBody>
          <a:bodyPr wrap="none" rtlCol="0">
            <a:spAutoFit/>
          </a:bodyPr>
          <a:lstStyle/>
          <a:p>
            <a:r>
              <a:rPr lang="en-GB" sz="1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SurfupVector/stock.adobe.com</a:t>
            </a:r>
            <a:endParaRPr lang="en-GB" sz="1000" b="0" i="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1872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260113" y="250370"/>
            <a:ext cx="4725544" cy="6379029"/>
          </a:xfrm>
          <a:solidFill>
            <a:schemeClr val="bg2"/>
          </a:solidFill>
        </p:spPr>
        <p:txBody>
          <a:bodyPr>
            <a:noAutofit/>
          </a:bodyPr>
          <a:lstStyle/>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From this, the epidemiologists can conclude that smoking or being exposed to cigarette smoke may increase your risk of developing lung cancer. </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We can now advise people what the risks are from smoking and suggest that they may want to stop.</a:t>
            </a:r>
          </a:p>
          <a:p>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However, </a:t>
            </a:r>
            <a:r>
              <a:rPr lang="en-GB" sz="24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exposure is often</a:t>
            </a:r>
            <a:r>
              <a:rPr lang="en-GB" sz="2400" b="0" i="0" u="none" strike="noStrike" baseline="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far more complicated, and epidemiologists need to be careful how they design studies and interpret the results to make sure they truly understand what causes disease. </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42"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 name="TextBox 3">
            <a:extLst>
              <a:ext uri="{FF2B5EF4-FFF2-40B4-BE49-F238E27FC236}">
                <a16:creationId xmlns:a16="http://schemas.microsoft.com/office/drawing/2014/main" id="{339F7886-AE8A-2F4D-7B61-405327FB8968}"/>
              </a:ext>
            </a:extLst>
          </p:cNvPr>
          <p:cNvSpPr txBox="1"/>
          <p:nvPr/>
        </p:nvSpPr>
        <p:spPr>
          <a:xfrm>
            <a:off x="10140222" y="6405652"/>
            <a:ext cx="1555234" cy="246221"/>
          </a:xfrm>
          <a:prstGeom prst="rect">
            <a:avLst/>
          </a:prstGeom>
          <a:noFill/>
        </p:spPr>
        <p:txBody>
          <a:bodyPr wrap="none" rtlCol="0">
            <a:spAutoFit/>
          </a:bodyPr>
          <a:lstStyle/>
          <a:p>
            <a:pPr algn="l" fontAlgn="base"/>
            <a:r>
              <a:rPr lang="en-GB" sz="1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Olga355/stock.adobe.com</a:t>
            </a:r>
            <a:endParaRPr lang="en-GB" sz="1000" b="0" i="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8386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Shape 4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1154955" y="973668"/>
            <a:ext cx="2942210" cy="1020232"/>
          </a:xfrm>
        </p:spPr>
        <p:txBody>
          <a:bodyPr>
            <a:normAutofit/>
          </a:bodyPr>
          <a:lstStyle/>
          <a:p>
            <a:r>
              <a:rPr lang="en-US">
                <a:solidFill>
                  <a:schemeClr val="tx1"/>
                </a:solidFill>
                <a:latin typeface="Calibri Light" panose="020F0302020204030204" pitchFamily="34" charset="0"/>
                <a:cs typeface="Calibri Light" panose="020F0302020204030204" pitchFamily="34" charset="0"/>
              </a:rPr>
              <a:t>Activity 1</a:t>
            </a:r>
          </a:p>
        </p:txBody>
      </p:sp>
      <p:sp>
        <p:nvSpPr>
          <p:cNvPr id="53" name="Rectangle 5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1154955" y="2120900"/>
            <a:ext cx="3133726" cy="3898900"/>
          </a:xfrm>
        </p:spPr>
        <p:txBody>
          <a:bodyPr>
            <a:normAutofit/>
          </a:bodyPr>
          <a:lstStyle/>
          <a:p>
            <a:r>
              <a:rPr lang="en-GB" sz="2400" b="0" i="0" u="none" strike="noStrik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Epidemiology is an important science that can help us make healthier decisions. </a:t>
            </a:r>
            <a:endPar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buFont typeface="Wingdings" panose="05000000000000000000" pitchFamily="2" charset="2"/>
              <a:buChar char="Ø"/>
            </a:pPr>
            <a:r>
              <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Watch this YouTube video that explains </a:t>
            </a:r>
            <a:r>
              <a:rPr lang="en-GB"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what epidemiology is</a:t>
            </a:r>
            <a:r>
              <a:rPr lang="en-GB" sz="2400" dirty="0">
                <a:solidFill>
                  <a:schemeClr val="accent2">
                    <a:lumMod val="75000"/>
                  </a:schemeClr>
                </a:solidFill>
                <a:latin typeface="Calibri Light" panose="020F0302020204030204" pitchFamily="34" charset="0"/>
                <a:ea typeface="Calibri Light" panose="020F0302020204030204" pitchFamily="34" charset="0"/>
                <a:cs typeface="Calibri Light" panose="020F0302020204030204" pitchFamily="34" charset="0"/>
              </a:rPr>
              <a:t>.</a:t>
            </a:r>
          </a:p>
          <a:p>
            <a:pPr marL="0" indent="0">
              <a:buNone/>
            </a:pPr>
            <a:endParaRPr lang="en-GB" dirty="0">
              <a:solidFill>
                <a:schemeClr val="tx1"/>
              </a:solidFill>
              <a:latin typeface="Calibri Light" panose="020F0302020204030204" pitchFamily="34" charset="0"/>
              <a:cs typeface="Calibri Light" panose="020F0302020204030204" pitchFamily="34" charset="0"/>
            </a:endParaRPr>
          </a:p>
          <a:p>
            <a:endParaRPr lang="en-US" dirty="0">
              <a:solidFill>
                <a:schemeClr val="tx1"/>
              </a:solidFill>
            </a:endParaRPr>
          </a:p>
        </p:txBody>
      </p:sp>
      <p:sp>
        <p:nvSpPr>
          <p:cNvPr id="5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5" name="Picture 4" descr="Logo&#10;&#10;Description automatically generated with medium confidence">
            <a:extLst>
              <a:ext uri="{FF2B5EF4-FFF2-40B4-BE49-F238E27FC236}">
                <a16:creationId xmlns:a16="http://schemas.microsoft.com/office/drawing/2014/main" id="{4F4A5D28-FBDA-44B0-A809-1C378936EA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2120" y="1669797"/>
            <a:ext cx="6379288" cy="3576102"/>
          </a:xfrm>
          <a:prstGeom prst="rect">
            <a:avLst/>
          </a:prstGeom>
        </p:spPr>
      </p:pic>
    </p:spTree>
    <p:extLst>
      <p:ext uri="{BB962C8B-B14F-4D97-AF65-F5344CB8AC3E}">
        <p14:creationId xmlns:p14="http://schemas.microsoft.com/office/powerpoint/2010/main" val="9752524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Shape 4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1154955" y="973668"/>
            <a:ext cx="2942210" cy="1020232"/>
          </a:xfrm>
        </p:spPr>
        <p:txBody>
          <a:bodyPr>
            <a:normAutofit/>
          </a:bodyPr>
          <a:lstStyle/>
          <a:p>
            <a:r>
              <a:rPr lang="en-US" dirty="0">
                <a:solidFill>
                  <a:schemeClr val="tx1"/>
                </a:solidFill>
                <a:latin typeface="Calibri Light" panose="020F0302020204030204" pitchFamily="34" charset="0"/>
                <a:cs typeface="Calibri Light" panose="020F0302020204030204" pitchFamily="34" charset="0"/>
              </a:rPr>
              <a:t>Activity 2</a:t>
            </a:r>
          </a:p>
        </p:txBody>
      </p:sp>
      <p:sp>
        <p:nvSpPr>
          <p:cNvPr id="53" name="Rectangle 5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1154954" y="2120900"/>
            <a:ext cx="3376297" cy="3898900"/>
          </a:xfrm>
        </p:spPr>
        <p:txBody>
          <a:bodyPr>
            <a:normAutofit/>
          </a:bodyPr>
          <a:lstStyle/>
          <a:p>
            <a:r>
              <a:rPr lang="en-GB" sz="2400" dirty="0">
                <a:solidFill>
                  <a:schemeClr val="tx1"/>
                </a:solidFill>
                <a:latin typeface="Calibri Light" panose="020F0302020204030204" pitchFamily="34" charset="0"/>
                <a:cs typeface="Calibri Light" panose="020F0302020204030204" pitchFamily="34" charset="0"/>
              </a:rPr>
              <a:t>Conduct your own epidemiological investigation</a:t>
            </a:r>
          </a:p>
          <a:p>
            <a:endParaRPr lang="en-US" dirty="0">
              <a:solidFill>
                <a:schemeClr val="tx1"/>
              </a:solidFill>
            </a:endParaRPr>
          </a:p>
        </p:txBody>
      </p:sp>
      <p:sp>
        <p:nvSpPr>
          <p:cNvPr id="5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5" name="Picture 4" descr="Text&#10;&#10;Description automatically generated">
            <a:extLst>
              <a:ext uri="{FF2B5EF4-FFF2-40B4-BE49-F238E27FC236}">
                <a16:creationId xmlns:a16="http://schemas.microsoft.com/office/drawing/2014/main" id="{05F67150-F5BE-CBB5-ED6C-8CF64F577D33}"/>
              </a:ext>
            </a:extLst>
          </p:cNvPr>
          <p:cNvPicPr>
            <a:picLocks noChangeAspect="1"/>
          </p:cNvPicPr>
          <p:nvPr/>
        </p:nvPicPr>
        <p:blipFill>
          <a:blip r:embed="rId2"/>
          <a:stretch>
            <a:fillRect/>
          </a:stretch>
        </p:blipFill>
        <p:spPr>
          <a:xfrm>
            <a:off x="5889171" y="2852"/>
            <a:ext cx="5234441" cy="7395926"/>
          </a:xfrm>
          <a:prstGeom prst="rect">
            <a:avLst/>
          </a:prstGeom>
        </p:spPr>
      </p:pic>
    </p:spTree>
    <p:extLst>
      <p:ext uri="{BB962C8B-B14F-4D97-AF65-F5344CB8AC3E}">
        <p14:creationId xmlns:p14="http://schemas.microsoft.com/office/powerpoint/2010/main" val="55106675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315686" y="2547256"/>
            <a:ext cx="4320323" cy="3788229"/>
          </a:xfrm>
          <a:solidFill>
            <a:schemeClr val="bg1">
              <a:lumMod val="95000"/>
            </a:schemeClr>
          </a:solidFill>
        </p:spPr>
        <p:txBody>
          <a:bodyPr anchor="ctr">
            <a:normAutofit lnSpcReduction="10000"/>
          </a:bodyPr>
          <a:lstStyle/>
          <a:p>
            <a:pPr marL="0" indent="0">
              <a:buNone/>
            </a:pPr>
            <a:endPar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buFont typeface="Wingdings" panose="05000000000000000000" pitchFamily="2" charset="2"/>
              <a:buChar char="Ø"/>
            </a:pPr>
            <a:r>
              <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You will be given a card that provides key information about where a villager lives, works or studies. </a:t>
            </a:r>
          </a:p>
          <a:p>
            <a:pPr>
              <a:buFont typeface="Wingdings" panose="05000000000000000000" pitchFamily="2" charset="2"/>
              <a:buChar char="Ø"/>
            </a:pPr>
            <a:r>
              <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The card will also contain characteristics i.e., sex, age, and health status, and any symptoms they may have experienced.</a:t>
            </a:r>
          </a:p>
          <a:p>
            <a:endParaRPr lang="en-US" sz="1600" dirty="0"/>
          </a:p>
        </p:txBody>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4956" y="2775951"/>
            <a:ext cx="6158802" cy="3067163"/>
          </a:xfrm>
          <a:prstGeom prst="roundRect">
            <a:avLst>
              <a:gd name="adj" fmla="val 1858"/>
            </a:avLst>
          </a:prstGeom>
          <a:effectLst>
            <a:outerShdw blurRad="50800" dist="50800" dir="5400000" algn="tl" rotWithShape="0">
              <a:srgbClr val="000000">
                <a:alpha val="43000"/>
              </a:srgbClr>
            </a:outerShdw>
          </a:effectLst>
        </p:spPr>
      </p:pic>
      <p:sp>
        <p:nvSpPr>
          <p:cNvPr id="2" name="TextBox 1">
            <a:extLst>
              <a:ext uri="{FF2B5EF4-FFF2-40B4-BE49-F238E27FC236}">
                <a16:creationId xmlns:a16="http://schemas.microsoft.com/office/drawing/2014/main" id="{23557061-7537-DA07-8984-E516A8B89FB9}"/>
              </a:ext>
            </a:extLst>
          </p:cNvPr>
          <p:cNvSpPr txBox="1"/>
          <p:nvPr/>
        </p:nvSpPr>
        <p:spPr>
          <a:xfrm>
            <a:off x="1869140" y="1102659"/>
            <a:ext cx="3481053" cy="584775"/>
          </a:xfrm>
          <a:prstGeom prst="rect">
            <a:avLst/>
          </a:prstGeom>
          <a:noFill/>
        </p:spPr>
        <p:txBody>
          <a:bodyPr wrap="square" rtlCol="0">
            <a:spAutoFit/>
          </a:bodyPr>
          <a:lstStyle/>
          <a:p>
            <a:r>
              <a:rPr lang="en-GB" sz="3200" dirty="0">
                <a:solidFill>
                  <a:schemeClr val="bg1"/>
                </a:solidFill>
                <a:latin typeface="Calibri" panose="020F0502020204030204" pitchFamily="34" charset="0"/>
                <a:ea typeface="Calibri" panose="020F0502020204030204" pitchFamily="34" charset="0"/>
                <a:cs typeface="Calibri" panose="020F0502020204030204" pitchFamily="34" charset="0"/>
              </a:rPr>
              <a:t>Villager cards</a:t>
            </a:r>
          </a:p>
        </p:txBody>
      </p:sp>
    </p:spTree>
    <p:extLst>
      <p:ext uri="{BB962C8B-B14F-4D97-AF65-F5344CB8AC3E}">
        <p14:creationId xmlns:p14="http://schemas.microsoft.com/office/powerpoint/2010/main" val="102800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Shape 4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pic>
        <p:nvPicPr>
          <p:cNvPr id="8" name="Picture 7">
            <a:extLst>
              <a:ext uri="{FF2B5EF4-FFF2-40B4-BE49-F238E27FC236}">
                <a16:creationId xmlns:a16="http://schemas.microsoft.com/office/drawing/2014/main" id="{28A79D8B-87EF-2887-517F-7D3582289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94607" y="803751"/>
            <a:ext cx="6391533" cy="5250498"/>
          </a:xfrm>
          <a:prstGeom prst="rect">
            <a:avLst/>
          </a:prstGeom>
        </p:spPr>
      </p:pic>
      <p:sp>
        <p:nvSpPr>
          <p:cNvPr id="53" name="Rectangle 5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772886" y="990600"/>
            <a:ext cx="3758365" cy="5029200"/>
          </a:xfrm>
        </p:spPr>
        <p:txBody>
          <a:bodyPr>
            <a:normAutofit/>
          </a:bodyPr>
          <a:lstStyle/>
          <a:p>
            <a:pPr marL="0" indent="0">
              <a:buNone/>
            </a:pPr>
            <a:r>
              <a:rPr lang="en-GB" sz="2400" dirty="0">
                <a:latin typeface="Calibri Light" panose="020F0302020204030204" pitchFamily="34" charset="0"/>
                <a:ea typeface="Calibri Light" panose="020F0302020204030204" pitchFamily="34" charset="0"/>
                <a:cs typeface="Calibri Light" panose="020F0302020204030204" pitchFamily="34" charset="0"/>
              </a:rPr>
              <a:t>Map out where the villagers with symptoms live, work or study to determine the source of these symptoms. Answer these questions:</a:t>
            </a:r>
          </a:p>
          <a:p>
            <a:pPr>
              <a:buFont typeface="Wingdings" panose="05000000000000000000" pitchFamily="2" charset="2"/>
              <a:buChar char="Ø"/>
            </a:pPr>
            <a:r>
              <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What is the source of the symptoms?</a:t>
            </a:r>
          </a:p>
          <a:p>
            <a:pPr>
              <a:buFont typeface="Wingdings" panose="05000000000000000000" pitchFamily="2" charset="2"/>
              <a:buChar char="Ø"/>
            </a:pPr>
            <a:r>
              <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Where are the hotspots (places where people are experiencing symptoms)?</a:t>
            </a:r>
          </a:p>
          <a:p>
            <a:pPr>
              <a:buFont typeface="Wingdings" panose="05000000000000000000" pitchFamily="2" charset="2"/>
              <a:buChar char="Ø"/>
            </a:pPr>
            <a:r>
              <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What are the three groups of symptoms?</a:t>
            </a:r>
          </a:p>
          <a:p>
            <a:pPr>
              <a:buFont typeface="Wingdings" panose="05000000000000000000" pitchFamily="2" charset="2"/>
              <a:buChar char="Ø"/>
            </a:pPr>
            <a:endPar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buFont typeface="Wingdings" panose="05000000000000000000" pitchFamily="2" charset="2"/>
              <a:buChar char="Ø"/>
            </a:pPr>
            <a:endParaRPr lang="en-GB"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endParaRPr lang="en-US" dirty="0">
              <a:solidFill>
                <a:schemeClr val="tx1"/>
              </a:solidFill>
            </a:endParaRPr>
          </a:p>
        </p:txBody>
      </p:sp>
      <p:sp>
        <p:nvSpPr>
          <p:cNvPr id="5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7596236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9" name="Freeform: Shape 48">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1"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4F02B5B-4557-3341-9217-082EC4EC0583}"/>
              </a:ext>
            </a:extLst>
          </p:cNvPr>
          <p:cNvSpPr>
            <a:spLocks noGrp="1"/>
          </p:cNvSpPr>
          <p:nvPr>
            <p:ph type="title"/>
          </p:nvPr>
        </p:nvSpPr>
        <p:spPr>
          <a:xfrm>
            <a:off x="1154955" y="973668"/>
            <a:ext cx="2942210" cy="1020232"/>
          </a:xfrm>
        </p:spPr>
        <p:txBody>
          <a:bodyPr>
            <a:normAutofit fontScale="90000"/>
          </a:bodyPr>
          <a:lstStyle/>
          <a:p>
            <a:r>
              <a:rPr lang="en-US" dirty="0">
                <a:solidFill>
                  <a:schemeClr val="tx1"/>
                </a:solidFill>
                <a:latin typeface="Calibri Light" panose="020F0302020204030204" pitchFamily="34" charset="0"/>
                <a:cs typeface="Calibri Light" panose="020F0302020204030204" pitchFamily="34" charset="0"/>
              </a:rPr>
              <a:t>What is the source?</a:t>
            </a:r>
          </a:p>
        </p:txBody>
      </p:sp>
      <p:sp>
        <p:nvSpPr>
          <p:cNvPr id="53" name="Rectangle 52">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F66FE6-571E-124B-AB14-7487A1EDC815}"/>
              </a:ext>
            </a:extLst>
          </p:cNvPr>
          <p:cNvSpPr>
            <a:spLocks noGrp="1"/>
          </p:cNvSpPr>
          <p:nvPr>
            <p:ph idx="1"/>
          </p:nvPr>
        </p:nvSpPr>
        <p:spPr>
          <a:xfrm>
            <a:off x="1154954" y="2120900"/>
            <a:ext cx="3376297" cy="3898900"/>
          </a:xfrm>
        </p:spPr>
        <p:txBody>
          <a:bodyPr>
            <a:normAutofit/>
          </a:bodyPr>
          <a:lstStyle/>
          <a:p>
            <a:r>
              <a:rPr lang="en-GB" sz="2400" b="1" dirty="0">
                <a:latin typeface="Calibri Light" panose="020F0302020204030204" pitchFamily="34" charset="0"/>
                <a:ea typeface="Calibri Light" panose="020F0302020204030204" pitchFamily="34" charset="0"/>
                <a:cs typeface="Calibri Light" panose="020F0302020204030204" pitchFamily="34" charset="0"/>
              </a:rPr>
              <a:t>The newly planted wildflower meadow is the likely cause of the symptoms</a:t>
            </a:r>
            <a:r>
              <a:rPr lang="en-GB" sz="2400" dirty="0">
                <a:latin typeface="Calibri Light" panose="020F0302020204030204" pitchFamily="34" charset="0"/>
                <a:ea typeface="Calibri Light" panose="020F0302020204030204" pitchFamily="34" charset="0"/>
                <a:cs typeface="Calibri Light" panose="020F0302020204030204" pitchFamily="34" charset="0"/>
              </a:rPr>
              <a:t>. </a:t>
            </a:r>
            <a:endParaRPr lang="en-US"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9"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6" name="Picture 5" descr="A picture containing text, indoor, toy&#10;&#10;Description automatically generated">
            <a:extLst>
              <a:ext uri="{FF2B5EF4-FFF2-40B4-BE49-F238E27FC236}">
                <a16:creationId xmlns:a16="http://schemas.microsoft.com/office/drawing/2014/main" id="{47687F54-2AC1-B7DA-7511-1CD2F29DD4C2}"/>
              </a:ext>
            </a:extLst>
          </p:cNvPr>
          <p:cNvPicPr>
            <a:picLocks noChangeAspect="1"/>
          </p:cNvPicPr>
          <p:nvPr/>
        </p:nvPicPr>
        <p:blipFill>
          <a:blip r:embed="rId2"/>
          <a:stretch>
            <a:fillRect/>
          </a:stretch>
        </p:blipFill>
        <p:spPr>
          <a:xfrm>
            <a:off x="5389377" y="1290510"/>
            <a:ext cx="6593126" cy="4273806"/>
          </a:xfrm>
          <a:prstGeom prst="rect">
            <a:avLst/>
          </a:prstGeom>
        </p:spPr>
      </p:pic>
    </p:spTree>
    <p:extLst>
      <p:ext uri="{BB962C8B-B14F-4D97-AF65-F5344CB8AC3E}">
        <p14:creationId xmlns:p14="http://schemas.microsoft.com/office/powerpoint/2010/main" val="34007685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CAB894FB2DAA46A83F7930F35AC280" ma:contentTypeVersion="16" ma:contentTypeDescription="Create a new document." ma:contentTypeScope="" ma:versionID="5ac29786fef6d860ccb0240e3c9a08b3">
  <xsd:schema xmlns:xsd="http://www.w3.org/2001/XMLSchema" xmlns:xs="http://www.w3.org/2001/XMLSchema" xmlns:p="http://schemas.microsoft.com/office/2006/metadata/properties" xmlns:ns2="4ef8ee0b-e025-4bd4-94a6-4c71df7778d2" xmlns:ns3="09e5eb4c-ad0d-4795-ae2e-baffe4a7a343" targetNamespace="http://schemas.microsoft.com/office/2006/metadata/properties" ma:root="true" ma:fieldsID="29a9b951e7131cbe7d87ba984a4b02b1" ns2:_="" ns3:_="">
    <xsd:import namespace="4ef8ee0b-e025-4bd4-94a6-4c71df7778d2"/>
    <xsd:import namespace="09e5eb4c-ad0d-4795-ae2e-baffe4a7a3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8ee0b-e025-4bd4-94a6-4c71df777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2564-be43-449e-9829-86f2ca8ed8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e5eb4c-ad0d-4795-ae2e-baffe4a7a3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e7737c-4f54-4668-836a-4369b242694b}" ma:internalName="TaxCatchAll" ma:showField="CatchAllData" ma:web="09e5eb4c-ad0d-4795-ae2e-baffe4a7a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9e5eb4c-ad0d-4795-ae2e-baffe4a7a343" xsi:nil="true"/>
    <lcf76f155ced4ddcb4097134ff3c332f xmlns="4ef8ee0b-e025-4bd4-94a6-4c71df7778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9DE55D-5002-4C5F-8434-63F50F5B1EEE}">
  <ds:schemaRefs>
    <ds:schemaRef ds:uri="http://schemas.microsoft.com/sharepoint/v3/contenttype/forms"/>
  </ds:schemaRefs>
</ds:datastoreItem>
</file>

<file path=customXml/itemProps2.xml><?xml version="1.0" encoding="utf-8"?>
<ds:datastoreItem xmlns:ds="http://schemas.openxmlformats.org/officeDocument/2006/customXml" ds:itemID="{FD53A190-EE2D-4AB9-B19C-D49A551F2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8ee0b-e025-4bd4-94a6-4c71df7778d2"/>
    <ds:schemaRef ds:uri="09e5eb4c-ad0d-4795-ae2e-baffe4a7a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F9F918-2B76-4802-95A6-2DEA7FC309C0}">
  <ds:schemaRef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4ef8ee0b-e025-4bd4-94a6-4c71df7778d2"/>
    <ds:schemaRef ds:uri="http://purl.org/dc/dcmitype/"/>
    <ds:schemaRef ds:uri="http://schemas.microsoft.com/office/2006/documentManagement/types"/>
    <ds:schemaRef ds:uri="09e5eb4c-ad0d-4795-ae2e-baffe4a7a343"/>
    <ds:schemaRef ds:uri="http://purl.org/dc/terms/"/>
  </ds:schemaRefs>
</ds:datastoreItem>
</file>

<file path=docProps/app.xml><?xml version="1.0" encoding="utf-8"?>
<Properties xmlns="http://schemas.openxmlformats.org/officeDocument/2006/extended-properties" xmlns:vt="http://schemas.openxmlformats.org/officeDocument/2006/docPropsVTypes">
  <Template>{D3C17237-84A4-8A4B-92BF-DC2033DC72F3}tf10001076</Template>
  <TotalTime>1251</TotalTime>
  <Words>669</Words>
  <Application>Microsoft Office PowerPoint</Application>
  <PresentationFormat>Widescreen</PresentationFormat>
  <Paragraphs>57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Century Gothic</vt:lpstr>
      <vt:lpstr>Wingdings</vt:lpstr>
      <vt:lpstr>Wingdings 3</vt:lpstr>
      <vt:lpstr>Ion Boardroom</vt:lpstr>
      <vt:lpstr>PowerPoint Presentation</vt:lpstr>
      <vt:lpstr>What is epidemiology?</vt:lpstr>
      <vt:lpstr>An example of epidemiology</vt:lpstr>
      <vt:lpstr>PowerPoint Presentation</vt:lpstr>
      <vt:lpstr>Activity 1</vt:lpstr>
      <vt:lpstr>Activity 2</vt:lpstr>
      <vt:lpstr>PowerPoint Presentation</vt:lpstr>
      <vt:lpstr>PowerPoint Presentation</vt:lpstr>
      <vt:lpstr>What is the source?</vt:lpstr>
      <vt:lpstr>Where are the hotspots?</vt:lpstr>
      <vt:lpstr>What are the three different groups of symptoms?</vt:lpstr>
      <vt:lpstr>PowerPoint Presentation</vt:lpstr>
      <vt:lpstr>Extension activity  Can you identify people with certain conditions that put them more at risk of experiencing symptoms?   This will require calculations to determine if those with health conditions are more likely to suffer from symptoms.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air</dc:title>
  <dc:creator>Karen Lindsay</dc:creator>
  <cp:lastModifiedBy>Frederic Coulon</cp:lastModifiedBy>
  <cp:revision>7</cp:revision>
  <dcterms:created xsi:type="dcterms:W3CDTF">2022-03-31T14:16:50Z</dcterms:created>
  <dcterms:modified xsi:type="dcterms:W3CDTF">2023-01-25T10:55:02Z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0x010100F6CAB894FB2DAA46A83F7930F35AC280</vt:lpwstr>
  </property>
  <property fmtid="{D5CDD505-2E9C-101B-9397-08002B2CF9AE}" pid="3" name="MediaServiceImageTags">
    <vt:lpwstr/>
  </property>
</Properties>
</file>