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0"/>
  </p:notesMasterIdLst>
  <p:sldIdLst>
    <p:sldId id="256" r:id="rId5"/>
    <p:sldId id="266" r:id="rId6"/>
    <p:sldId id="288" r:id="rId7"/>
    <p:sldId id="279" r:id="rId8"/>
    <p:sldId id="289" r:id="rId9"/>
    <p:sldId id="290" r:id="rId10"/>
    <p:sldId id="291" r:id="rId11"/>
    <p:sldId id="293" r:id="rId12"/>
    <p:sldId id="292" r:id="rId13"/>
    <p:sldId id="294" r:id="rId14"/>
    <p:sldId id="295" r:id="rId15"/>
    <p:sldId id="296" r:id="rId16"/>
    <p:sldId id="297" r:id="rId17"/>
    <p:sldId id="267"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9DFCB-2E41-481A-8B88-6D18835C69B2}" v="1" dt="2023-01-25T10:53:53.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033" autoAdjust="0"/>
  </p:normalViewPr>
  <p:slideViewPr>
    <p:cSldViewPr snapToGrid="0" snapToObjects="1">
      <p:cViewPr varScale="1">
        <p:scale>
          <a:sx n="70" d="100"/>
          <a:sy n="70"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Lindsay" userId="b4baf3a6-1c10-4fd0-8fbf-74c7611cdb87" providerId="ADAL" clId="{56760274-D152-43B4-AB5C-CB4238CADF05}"/>
    <pc:docChg chg="modSld">
      <pc:chgData name="Karen Lindsay" userId="b4baf3a6-1c10-4fd0-8fbf-74c7611cdb87" providerId="ADAL" clId="{56760274-D152-43B4-AB5C-CB4238CADF05}" dt="2022-11-28T14:23:49.038" v="8" actId="12"/>
      <pc:docMkLst>
        <pc:docMk/>
      </pc:docMkLst>
      <pc:sldChg chg="modSp mod">
        <pc:chgData name="Karen Lindsay" userId="b4baf3a6-1c10-4fd0-8fbf-74c7611cdb87" providerId="ADAL" clId="{56760274-D152-43B4-AB5C-CB4238CADF05}" dt="2022-11-28T14:20:51.948" v="3" actId="20577"/>
        <pc:sldMkLst>
          <pc:docMk/>
          <pc:sldMk cId="3497205498" sldId="288"/>
        </pc:sldMkLst>
        <pc:graphicFrameChg chg="modGraphic">
          <ac:chgData name="Karen Lindsay" userId="b4baf3a6-1c10-4fd0-8fbf-74c7611cdb87" providerId="ADAL" clId="{56760274-D152-43B4-AB5C-CB4238CADF05}" dt="2022-11-28T14:20:51.948" v="3" actId="20577"/>
          <ac:graphicFrameMkLst>
            <pc:docMk/>
            <pc:sldMk cId="3497205498" sldId="288"/>
            <ac:graphicFrameMk id="3" creationId="{E9462573-0DDE-4F5D-7D11-78AC3DAA518F}"/>
          </ac:graphicFrameMkLst>
        </pc:graphicFrameChg>
      </pc:sldChg>
      <pc:sldChg chg="modSp mod modAnim">
        <pc:chgData name="Karen Lindsay" userId="b4baf3a6-1c10-4fd0-8fbf-74c7611cdb87" providerId="ADAL" clId="{56760274-D152-43B4-AB5C-CB4238CADF05}" dt="2022-11-28T14:21:46.303" v="6"/>
        <pc:sldMkLst>
          <pc:docMk/>
          <pc:sldMk cId="918725743" sldId="289"/>
        </pc:sldMkLst>
        <pc:spChg chg="mod">
          <ac:chgData name="Karen Lindsay" userId="b4baf3a6-1c10-4fd0-8fbf-74c7611cdb87" providerId="ADAL" clId="{56760274-D152-43B4-AB5C-CB4238CADF05}" dt="2022-11-28T14:21:33.148" v="4" actId="20577"/>
          <ac:spMkLst>
            <pc:docMk/>
            <pc:sldMk cId="918725743" sldId="289"/>
            <ac:spMk id="3" creationId="{7FF66FE6-571E-124B-AB14-7487A1EDC815}"/>
          </ac:spMkLst>
        </pc:spChg>
      </pc:sldChg>
      <pc:sldChg chg="modSp">
        <pc:chgData name="Karen Lindsay" userId="b4baf3a6-1c10-4fd0-8fbf-74c7611cdb87" providerId="ADAL" clId="{56760274-D152-43B4-AB5C-CB4238CADF05}" dt="2022-11-28T14:22:18.888" v="7" actId="20577"/>
        <pc:sldMkLst>
          <pc:docMk/>
          <pc:sldMk cId="551066759" sldId="291"/>
        </pc:sldMkLst>
        <pc:spChg chg="mod">
          <ac:chgData name="Karen Lindsay" userId="b4baf3a6-1c10-4fd0-8fbf-74c7611cdb87" providerId="ADAL" clId="{56760274-D152-43B4-AB5C-CB4238CADF05}" dt="2022-11-28T14:22:18.888" v="7" actId="20577"/>
          <ac:spMkLst>
            <pc:docMk/>
            <pc:sldMk cId="551066759" sldId="291"/>
            <ac:spMk id="3" creationId="{7FF66FE6-571E-124B-AB14-7487A1EDC815}"/>
          </ac:spMkLst>
        </pc:spChg>
      </pc:sldChg>
      <pc:sldChg chg="modSp">
        <pc:chgData name="Karen Lindsay" userId="b4baf3a6-1c10-4fd0-8fbf-74c7611cdb87" providerId="ADAL" clId="{56760274-D152-43B4-AB5C-CB4238CADF05}" dt="2022-11-28T14:23:49.038" v="8" actId="12"/>
        <pc:sldMkLst>
          <pc:docMk/>
          <pc:sldMk cId="1101352457" sldId="296"/>
        </pc:sldMkLst>
        <pc:spChg chg="mod">
          <ac:chgData name="Karen Lindsay" userId="b4baf3a6-1c10-4fd0-8fbf-74c7611cdb87" providerId="ADAL" clId="{56760274-D152-43B4-AB5C-CB4238CADF05}" dt="2022-11-28T14:23:49.038" v="8" actId="12"/>
          <ac:spMkLst>
            <pc:docMk/>
            <pc:sldMk cId="1101352457" sldId="296"/>
            <ac:spMk id="3" creationId="{7FF66FE6-571E-124B-AB14-7487A1EDC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87B2C-F518-4C14-BC5D-302C78F71CE2}"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A78BF-BE25-4F8D-AFBF-D7506833FE07}" type="slidenum">
              <a:rPr lang="en-GB" smtClean="0"/>
              <a:t>‹#›</a:t>
            </a:fld>
            <a:endParaRPr lang="en-GB"/>
          </a:p>
        </p:txBody>
      </p:sp>
    </p:spTree>
    <p:extLst>
      <p:ext uri="{BB962C8B-B14F-4D97-AF65-F5344CB8AC3E}">
        <p14:creationId xmlns:p14="http://schemas.microsoft.com/office/powerpoint/2010/main" val="214342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CA78BF-BE25-4F8D-AFBF-D7506833FE07}" type="slidenum">
              <a:rPr lang="en-GB" smtClean="0"/>
              <a:t>11</a:t>
            </a:fld>
            <a:endParaRPr lang="en-GB"/>
          </a:p>
        </p:txBody>
      </p:sp>
    </p:spTree>
    <p:extLst>
      <p:ext uri="{BB962C8B-B14F-4D97-AF65-F5344CB8AC3E}">
        <p14:creationId xmlns:p14="http://schemas.microsoft.com/office/powerpoint/2010/main" val="2850437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lgn="r"/>
            <a:fld id="{1449AA12-8195-4182-A7AC-2E7E59DFBDAF}" type="datetimeFigureOut">
              <a:rPr lang="en-US" smtClean="0"/>
              <a:pPr algn="r"/>
              <a:t>1/25/2023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lgn="l"/>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22425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50668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39751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429261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29414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449AA12-8195-4182-A7AC-2E7E59DFBDAF}"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4291973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449AA12-8195-4182-A7AC-2E7E59DFBDAF}" type="datetimeFigureOut">
              <a:rPr lang="en-US" smtClean="0"/>
              <a:pPr/>
              <a:t>1/25/2023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988783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076927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7347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32963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09062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449AA12-8195-4182-A7AC-2E7E59DFBDA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91560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449AA12-8195-4182-A7AC-2E7E59DFBDAF}"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74171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449AA12-8195-4182-A7AC-2E7E59DFBDAF}"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34775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9AA12-8195-4182-A7AC-2E7E59DFBDAF}"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99840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91004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16138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449AA12-8195-4182-A7AC-2E7E59DFBDAF}" type="datetimeFigureOut">
              <a:rPr lang="en-US" smtClean="0"/>
              <a:pPr/>
              <a:t>1/25/2023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11647062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_GwVTdsnN1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F03C91-1BF6-08ED-7506-BBC7128C53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74" y="0"/>
            <a:ext cx="12137852" cy="6858000"/>
          </a:xfrm>
          <a:prstGeom prst="rect">
            <a:avLst/>
          </a:prstGeom>
        </p:spPr>
      </p:pic>
    </p:spTree>
    <p:extLst>
      <p:ext uri="{BB962C8B-B14F-4D97-AF65-F5344CB8AC3E}">
        <p14:creationId xmlns:p14="http://schemas.microsoft.com/office/powerpoint/2010/main" val="369986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461681"/>
            <a:ext cx="4177867" cy="1391692"/>
          </a:xfrm>
          <a:solidFill>
            <a:schemeClr val="bg2"/>
          </a:solidFill>
        </p:spPr>
        <p:txBody>
          <a:bodyPr>
            <a:normAutofit/>
          </a:bodyPr>
          <a:lstStyle/>
          <a:p>
            <a:r>
              <a:rPr lang="en-GB"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How do we get from hazard to risk?</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2258203"/>
            <a:ext cx="4177867" cy="4138116"/>
          </a:xfrm>
          <a:solidFill>
            <a:schemeClr val="bg2"/>
          </a:solidFill>
        </p:spPr>
        <p:txBody>
          <a:bodyPr>
            <a:normAutofit lnSpcReduction="10000"/>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 person with the flu may cough and this will produce a bioaerosol that contains hundreds to thousands of flu virus particles.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If the sick person coughs in a room where no</a:t>
            </a:r>
            <a:r>
              <a:rPr lang="en-GB" sz="2400" b="0" i="0" u="none" strike="noStrike"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one else is, then no one else has been exposed to the flu virus and risk of anyone else getting sick is LOW</a:t>
            </a:r>
            <a:r>
              <a:rPr lang="en-GB" sz="1800" b="0" i="0" u="none" strike="noStrike" baseline="0" dirty="0">
                <a:solidFill>
                  <a:srgbClr val="000000"/>
                </a:solidFill>
                <a:latin typeface="Calibri" panose="020F0502020204030204" pitchFamily="34" charset="0"/>
              </a:rPr>
              <a:t>. </a:t>
            </a:r>
            <a:endParaRPr lang="en-US" dirty="0"/>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5826D795-A455-C4F5-B1B4-4198839358AB}"/>
              </a:ext>
            </a:extLst>
          </p:cNvPr>
          <p:cNvSpPr txBox="1"/>
          <p:nvPr/>
        </p:nvSpPr>
        <p:spPr>
          <a:xfrm>
            <a:off x="9719789" y="6139543"/>
            <a:ext cx="1911101" cy="246221"/>
          </a:xfrm>
          <a:prstGeom prst="rect">
            <a:avLst/>
          </a:prstGeom>
          <a:noFill/>
        </p:spPr>
        <p:txBody>
          <a:bodyPr wrap="none" rtlCol="0">
            <a:spAutoFit/>
          </a:bodyPr>
          <a:lstStyle/>
          <a:p>
            <a:r>
              <a:rPr lang="en-GB" sz="10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Metamorworks/stock.adobe</a:t>
            </a: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.com</a:t>
            </a:r>
            <a:endParaRPr lang="en-GB" sz="1000" b="0" i="0"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50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43864" y="235539"/>
            <a:ext cx="4177867" cy="1391692"/>
          </a:xfrm>
          <a:solidFill>
            <a:schemeClr val="bg2"/>
          </a:solidFill>
        </p:spPr>
        <p:txBody>
          <a:bodyPr>
            <a:normAutofit/>
          </a:bodyPr>
          <a:lstStyle/>
          <a:p>
            <a:r>
              <a:rPr lang="en-GB"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How do we get from hazard to risk?</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1910225"/>
            <a:ext cx="4177867" cy="4712236"/>
          </a:xfrm>
          <a:solidFill>
            <a:schemeClr val="bg2"/>
          </a:solidFill>
        </p:spPr>
        <p:txBody>
          <a:bodyPr>
            <a:noAutofit/>
          </a:bodyPr>
          <a:lstStyle/>
          <a:p>
            <a:r>
              <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I</a:t>
            </a:r>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f a healthy person is in the room when the sick person coughs, then the healthy person has been exposed to the flu virus.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This does not automatically mean the healthy person will get sick, but the risk of them getting sick is HIGHER because they have been exposed to the hazard (the flu virus). </a:t>
            </a: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B3E7D6E6-ADD8-158E-FAA1-561B6645C8B7}"/>
              </a:ext>
            </a:extLst>
          </p:cNvPr>
          <p:cNvSpPr txBox="1"/>
          <p:nvPr/>
        </p:nvSpPr>
        <p:spPr>
          <a:xfrm>
            <a:off x="10111607" y="6066710"/>
            <a:ext cx="1811976" cy="246221"/>
          </a:xfrm>
          <a:prstGeom prst="rect">
            <a:avLst/>
          </a:prstGeom>
          <a:noFill/>
        </p:spPr>
        <p:txBody>
          <a:bodyPr wrap="square" rtlCol="0">
            <a:spAutoFit/>
          </a:bodyPr>
          <a:lstStyle/>
          <a:p>
            <a:r>
              <a:rPr lang="en-GB" sz="10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Vrx123/stock.adobe.com</a:t>
            </a:r>
            <a:endParaRPr lang="en-GB" sz="1000" b="0" i="0"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00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461681"/>
            <a:ext cx="4177867" cy="1391692"/>
          </a:xfrm>
          <a:solidFill>
            <a:schemeClr val="bg2"/>
          </a:solidFill>
        </p:spPr>
        <p:txBody>
          <a:bodyPr>
            <a:normAutofit/>
          </a:bodyPr>
          <a:lstStyle/>
          <a:p>
            <a:r>
              <a:rPr lang="en-GB"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 meaning of ‘exposure’</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2258203"/>
            <a:ext cx="4177867" cy="4138116"/>
          </a:xfrm>
          <a:solidFill>
            <a:schemeClr val="bg2"/>
          </a:solidFill>
        </p:spPr>
        <p:txBody>
          <a:bodyPr>
            <a:no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What do you understand by the word ‘exposure’? </a:t>
            </a:r>
          </a:p>
          <a:p>
            <a:pPr>
              <a:buFont typeface="Wingdings" panose="05000000000000000000" pitchFamily="2" charset="2"/>
              <a:buChar char="Ø"/>
            </a:pPr>
            <a:r>
              <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Exposure </a:t>
            </a:r>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means: 'experiencing something or being affected by it while in a particular situation </a:t>
            </a:r>
            <a:r>
              <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or place’. </a:t>
            </a:r>
            <a:endPar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extLst>
      <p:ext uri="{BB962C8B-B14F-4D97-AF65-F5344CB8AC3E}">
        <p14:creationId xmlns:p14="http://schemas.microsoft.com/office/powerpoint/2010/main" val="110135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461681"/>
            <a:ext cx="4177867" cy="1391692"/>
          </a:xfrm>
          <a:solidFill>
            <a:schemeClr val="bg2"/>
          </a:solidFill>
        </p:spPr>
        <p:txBody>
          <a:bodyPr>
            <a:normAutofit/>
          </a:bodyPr>
          <a:lstStyle/>
          <a:p>
            <a:r>
              <a:rPr lang="en-GB"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 meaning of ‘exposure’</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2094271"/>
            <a:ext cx="4177867" cy="4302048"/>
          </a:xfrm>
          <a:solidFill>
            <a:schemeClr val="bg2"/>
          </a:solidFill>
        </p:spPr>
        <p:txBody>
          <a:bodyPr>
            <a:no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If there is no exposure to a virus or bacteria, then the risk of infection is LOW. If there is exposure, then the risk is HIGHER. </a:t>
            </a:r>
          </a:p>
          <a:p>
            <a:r>
              <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For example, a person’s risk of catching COVID-19 is greater </a:t>
            </a:r>
            <a:r>
              <a:rPr lang="en-GB" sz="2400" b="0" i="0" dirty="0">
                <a:solidFill>
                  <a:srgbClr val="21282C"/>
                </a:solidFill>
                <a:effectLst/>
                <a:latin typeface="Calibri Light" panose="020F0302020204030204" pitchFamily="34" charset="0"/>
                <a:ea typeface="Calibri Light" panose="020F0302020204030204" pitchFamily="34" charset="0"/>
                <a:cs typeface="Calibri Light" panose="020F0302020204030204" pitchFamily="34" charset="0"/>
              </a:rPr>
              <a:t>if they stand within 6 feet of a person with the virus for more that 15 minutes.</a:t>
            </a:r>
            <a:endPar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052698" y="404829"/>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4DD56509-C6C7-CFA3-A88F-176476EB5C3A}"/>
              </a:ext>
            </a:extLst>
          </p:cNvPr>
          <p:cNvSpPr txBox="1"/>
          <p:nvPr/>
        </p:nvSpPr>
        <p:spPr>
          <a:xfrm>
            <a:off x="9803062" y="6150098"/>
            <a:ext cx="1965603" cy="246221"/>
          </a:xfrm>
          <a:prstGeom prst="rect">
            <a:avLst/>
          </a:prstGeom>
          <a:noFill/>
        </p:spPr>
        <p:txBody>
          <a:bodyPr wrap="none" rtlCol="0">
            <a:spAutoFit/>
          </a:bodyPr>
          <a:lstStyle/>
          <a:p>
            <a:r>
              <a:rPr lang="en-GB" sz="1000" b="0" i="0" u="none" strike="noStrike" dirty="0">
                <a:effectLst/>
                <a:latin typeface="adobe-clean"/>
              </a:rPr>
              <a:t>Irina Strelnikova/stock.adobe.com</a:t>
            </a:r>
            <a:endParaRPr lang="en-GB" sz="1000" b="0" i="0" dirty="0">
              <a:effectLst/>
              <a:latin typeface="adobe-clean"/>
            </a:endParaRPr>
          </a:p>
        </p:txBody>
      </p:sp>
    </p:spTree>
    <p:extLst>
      <p:ext uri="{BB962C8B-B14F-4D97-AF65-F5344CB8AC3E}">
        <p14:creationId xmlns:p14="http://schemas.microsoft.com/office/powerpoint/2010/main" val="69923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1154955" y="632884"/>
            <a:ext cx="2942210" cy="1020232"/>
          </a:xfrm>
        </p:spPr>
        <p:txBody>
          <a:bodyPr>
            <a:normAutofit/>
          </a:bodyPr>
          <a:lstStyle/>
          <a:p>
            <a:r>
              <a:rPr lang="en-US" dirty="0">
                <a:solidFill>
                  <a:schemeClr val="tx1"/>
                </a:solidFill>
                <a:latin typeface="Calibri Light" panose="020F0302020204030204" pitchFamily="34" charset="0"/>
                <a:cs typeface="Calibri Light" panose="020F0302020204030204" pitchFamily="34" charset="0"/>
              </a:rPr>
              <a:t>Activity 3</a:t>
            </a: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94607" y="803751"/>
            <a:ext cx="6391533" cy="5250498"/>
          </a:xfrm>
          <a:prstGeom prst="rect">
            <a:avLst/>
          </a:prstGeom>
        </p:spPr>
      </p:pic>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154954" y="1653116"/>
            <a:ext cx="3376297" cy="4572000"/>
          </a:xfrm>
        </p:spPr>
        <p:txBody>
          <a:bodyPr>
            <a:normAutofit/>
          </a:bodyPr>
          <a:lstStyle/>
          <a:p>
            <a:r>
              <a:rPr lang="en-GB" sz="2400" dirty="0">
                <a:latin typeface="Calibri Light" panose="020F0302020204030204" pitchFamily="34" charset="0"/>
                <a:ea typeface="Calibri Light" panose="020F0302020204030204" pitchFamily="34" charset="0"/>
                <a:cs typeface="Calibri Light" panose="020F0302020204030204" pitchFamily="34" charset="0"/>
              </a:rPr>
              <a:t>C</a:t>
            </a:r>
            <a:r>
              <a:rPr lang="en-GB" sz="2400" dirty="0">
                <a:effectLst/>
                <a:latin typeface="Calibri Light" panose="020F0302020204030204" pitchFamily="34" charset="0"/>
                <a:ea typeface="Calibri Light" panose="020F0302020204030204" pitchFamily="34" charset="0"/>
                <a:cs typeface="Calibri Light" panose="020F0302020204030204" pitchFamily="34" charset="0"/>
              </a:rPr>
              <a:t>hoose a bioaerosol and describe the adverse health outcomes that can potentially come from that bioaerosol.</a:t>
            </a:r>
          </a:p>
          <a:p>
            <a:pPr>
              <a:buFont typeface="Wingdings" panose="05000000000000000000" pitchFamily="2" charset="2"/>
              <a:buChar char="Ø"/>
            </a:pPr>
            <a:r>
              <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You might like to draw a diagram to present these health outcomes.</a:t>
            </a:r>
            <a:endParaRPr lang="en-US"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4" name="TextBox 3">
            <a:extLst>
              <a:ext uri="{FF2B5EF4-FFF2-40B4-BE49-F238E27FC236}">
                <a16:creationId xmlns:a16="http://schemas.microsoft.com/office/drawing/2014/main" id="{A5F60F7F-3D36-9FE0-B680-9B16A8641F5C}"/>
              </a:ext>
            </a:extLst>
          </p:cNvPr>
          <p:cNvSpPr txBox="1"/>
          <p:nvPr/>
        </p:nvSpPr>
        <p:spPr>
          <a:xfrm>
            <a:off x="9412509" y="6103940"/>
            <a:ext cx="1935145" cy="246221"/>
          </a:xfrm>
          <a:prstGeom prst="rect">
            <a:avLst/>
          </a:prstGeom>
          <a:noFill/>
        </p:spPr>
        <p:txBody>
          <a:bodyPr wrap="none" rtlCol="0">
            <a:spAutoFit/>
          </a:bodyPr>
          <a:lstStyle/>
          <a:p>
            <a:pPr algn="l" fontAlgn="base"/>
            <a:r>
              <a:rPr lang="en-GB" sz="10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Prostock-studio/stock.adobe.com</a:t>
            </a:r>
            <a:endParaRPr lang="en-GB" sz="1000" b="0" i="0"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3793829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12D5F0-3B4E-F01F-F3B5-E677248C88C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7870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1154955" y="973668"/>
            <a:ext cx="2942210" cy="1020232"/>
          </a:xfrm>
        </p:spPr>
        <p:txBody>
          <a:bodyPr>
            <a:normAutofit/>
          </a:bodyPr>
          <a:lstStyle/>
          <a:p>
            <a:r>
              <a:rPr lang="en-US">
                <a:solidFill>
                  <a:schemeClr val="tx1"/>
                </a:solidFill>
                <a:latin typeface="Calibri Light" panose="020F0302020204030204" pitchFamily="34" charset="0"/>
                <a:cs typeface="Calibri Light" panose="020F0302020204030204" pitchFamily="34" charset="0"/>
              </a:rPr>
              <a:t>Activity 1</a:t>
            </a:r>
          </a:p>
        </p:txBody>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154955" y="2120900"/>
            <a:ext cx="3133726" cy="3898900"/>
          </a:xfrm>
        </p:spPr>
        <p:txBody>
          <a:bodyPr>
            <a:normAutofit/>
          </a:bodyPr>
          <a:lstStyle/>
          <a:p>
            <a:r>
              <a:rPr lang="en-GB" sz="2400" dirty="0">
                <a:solidFill>
                  <a:schemeClr val="tx1"/>
                </a:solidFill>
                <a:latin typeface="Calibri Light" panose="020F0302020204030204" pitchFamily="34" charset="0"/>
                <a:cs typeface="Calibri Light" panose="020F0302020204030204" pitchFamily="34" charset="0"/>
              </a:rPr>
              <a:t>What are the positive and negative effects of breathing in bioaerosols?</a:t>
            </a:r>
          </a:p>
          <a:p>
            <a:pPr marL="0" indent="0">
              <a:buNone/>
            </a:pPr>
            <a:endParaRPr lang="en-GB" sz="2400" dirty="0">
              <a:solidFill>
                <a:schemeClr val="tx1"/>
              </a:solidFill>
              <a:latin typeface="Calibri Light" panose="020F0302020204030204" pitchFamily="34" charset="0"/>
              <a:cs typeface="Calibri Light" panose="020F0302020204030204" pitchFamily="34" charset="0"/>
            </a:endParaRPr>
          </a:p>
          <a:p>
            <a:pPr marL="0" indent="0">
              <a:buNone/>
            </a:pPr>
            <a:r>
              <a:rPr lang="en-GB" sz="2400" dirty="0">
                <a:solidFill>
                  <a:schemeClr val="tx1"/>
                </a:solidFill>
                <a:latin typeface="Calibri Light" panose="020F0302020204030204" pitchFamily="34" charset="0"/>
                <a:cs typeface="Calibri Light" panose="020F0302020204030204" pitchFamily="34" charset="0"/>
              </a:rPr>
              <a:t>Discuss and fill in the table.</a:t>
            </a:r>
          </a:p>
          <a:p>
            <a:pPr marL="0" indent="0">
              <a:buNone/>
            </a:pPr>
            <a:endParaRPr lang="en-GB" dirty="0">
              <a:solidFill>
                <a:schemeClr val="tx1"/>
              </a:solidFill>
              <a:latin typeface="Calibri Light" panose="020F0302020204030204" pitchFamily="34" charset="0"/>
              <a:cs typeface="Calibri Light" panose="020F0302020204030204" pitchFamily="34" charset="0"/>
            </a:endParaRPr>
          </a:p>
          <a:p>
            <a:pPr marL="0" indent="0">
              <a:buNone/>
            </a:pPr>
            <a:r>
              <a:rPr lang="en-GB" dirty="0">
                <a:solidFill>
                  <a:schemeClr val="tx1"/>
                </a:solidFill>
                <a:latin typeface="Calibri Light" panose="020F0302020204030204" pitchFamily="34" charset="0"/>
                <a:cs typeface="Calibri Light" panose="020F0302020204030204" pitchFamily="34" charset="0"/>
              </a:rPr>
              <a:t>	</a:t>
            </a:r>
          </a:p>
          <a:p>
            <a:endParaRPr lang="en-US" dirty="0">
              <a:solidFill>
                <a:schemeClr val="tx1"/>
              </a:solidFill>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graphicFrame>
        <p:nvGraphicFramePr>
          <p:cNvPr id="4" name="Table 4">
            <a:extLst>
              <a:ext uri="{FF2B5EF4-FFF2-40B4-BE49-F238E27FC236}">
                <a16:creationId xmlns:a16="http://schemas.microsoft.com/office/drawing/2014/main" id="{A9AB964D-0F9F-3482-9BCD-9E2AC815BA89}"/>
              </a:ext>
            </a:extLst>
          </p:cNvPr>
          <p:cNvGraphicFramePr>
            <a:graphicFrameLocks noGrp="1"/>
          </p:cNvGraphicFramePr>
          <p:nvPr>
            <p:extLst>
              <p:ext uri="{D42A27DB-BD31-4B8C-83A1-F6EECF244321}">
                <p14:modId xmlns:p14="http://schemas.microsoft.com/office/powerpoint/2010/main" val="2661650759"/>
              </p:ext>
            </p:extLst>
          </p:nvPr>
        </p:nvGraphicFramePr>
        <p:xfrm>
          <a:off x="5393322" y="786619"/>
          <a:ext cx="4825524" cy="5281588"/>
        </p:xfrm>
        <a:graphic>
          <a:graphicData uri="http://schemas.openxmlformats.org/drawingml/2006/table">
            <a:tbl>
              <a:tblPr firstRow="1" bandRow="1">
                <a:tableStyleId>{5C22544A-7EE6-4342-B048-85BDC9FD1C3A}</a:tableStyleId>
              </a:tblPr>
              <a:tblGrid>
                <a:gridCol w="2412762">
                  <a:extLst>
                    <a:ext uri="{9D8B030D-6E8A-4147-A177-3AD203B41FA5}">
                      <a16:colId xmlns:a16="http://schemas.microsoft.com/office/drawing/2014/main" val="2468744067"/>
                    </a:ext>
                  </a:extLst>
                </a:gridCol>
                <a:gridCol w="2412762">
                  <a:extLst>
                    <a:ext uri="{9D8B030D-6E8A-4147-A177-3AD203B41FA5}">
                      <a16:colId xmlns:a16="http://schemas.microsoft.com/office/drawing/2014/main" val="2994268478"/>
                    </a:ext>
                  </a:extLst>
                </a:gridCol>
              </a:tblGrid>
              <a:tr h="1320397">
                <a:tc>
                  <a:txBody>
                    <a:bodyPr/>
                    <a:lstStyle/>
                    <a:p>
                      <a:pPr algn="ct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algn="ctr"/>
                      <a:r>
                        <a:rPr lang="en-GB" sz="2400" dirty="0">
                          <a:latin typeface="Calibri Light" panose="020F0302020204030204" pitchFamily="34" charset="0"/>
                          <a:ea typeface="Calibri Light" panose="020F0302020204030204" pitchFamily="34" charset="0"/>
                          <a:cs typeface="Calibri Light" panose="020F0302020204030204" pitchFamily="34" charset="0"/>
                        </a:rPr>
                        <a:t>Negative</a:t>
                      </a:r>
                    </a:p>
                  </a:txBody>
                  <a:tcPr/>
                </a:tc>
                <a:tc>
                  <a:txBody>
                    <a:bodyPr/>
                    <a:lstStyle/>
                    <a:p>
                      <a:pPr algn="ct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algn="ctr"/>
                      <a:r>
                        <a:rPr lang="en-GB" sz="2400" dirty="0">
                          <a:latin typeface="Calibri Light" panose="020F0302020204030204" pitchFamily="34" charset="0"/>
                          <a:ea typeface="Calibri Light" panose="020F0302020204030204" pitchFamily="34" charset="0"/>
                          <a:cs typeface="Calibri Light" panose="020F0302020204030204" pitchFamily="34" charset="0"/>
                        </a:rPr>
                        <a:t>Positive</a:t>
                      </a:r>
                    </a:p>
                  </a:txBody>
                  <a:tcPr/>
                </a:tc>
                <a:extLst>
                  <a:ext uri="{0D108BD9-81ED-4DB2-BD59-A6C34878D82A}">
                    <a16:rowId xmlns:a16="http://schemas.microsoft.com/office/drawing/2014/main" val="2278299381"/>
                  </a:ext>
                </a:extLst>
              </a:tr>
              <a:tr h="1320397">
                <a:tc>
                  <a:txBody>
                    <a:bodyPr/>
                    <a:lstStyle/>
                    <a:p>
                      <a:endParaRPr lang="en-GB"/>
                    </a:p>
                  </a:txBody>
                  <a:tcPr/>
                </a:tc>
                <a:tc>
                  <a:txBody>
                    <a:bodyPr/>
                    <a:lstStyle/>
                    <a:p>
                      <a:endParaRPr lang="en-GB"/>
                    </a:p>
                  </a:txBody>
                  <a:tcPr/>
                </a:tc>
                <a:extLst>
                  <a:ext uri="{0D108BD9-81ED-4DB2-BD59-A6C34878D82A}">
                    <a16:rowId xmlns:a16="http://schemas.microsoft.com/office/drawing/2014/main" val="3545686912"/>
                  </a:ext>
                </a:extLst>
              </a:tr>
              <a:tr h="1320397">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3608069"/>
                  </a:ext>
                </a:extLst>
              </a:tr>
              <a:tr h="1320397">
                <a:tc>
                  <a:txBody>
                    <a:bodyPr/>
                    <a:lstStyle/>
                    <a:p>
                      <a:endParaRPr lang="en-GB"/>
                    </a:p>
                  </a:txBody>
                  <a:tcPr/>
                </a:tc>
                <a:tc>
                  <a:txBody>
                    <a:bodyPr/>
                    <a:lstStyle/>
                    <a:p>
                      <a:endParaRPr lang="en-GB" dirty="0"/>
                    </a:p>
                  </a:txBody>
                  <a:tcPr/>
                </a:tc>
                <a:extLst>
                  <a:ext uri="{0D108BD9-81ED-4DB2-BD59-A6C34878D82A}">
                    <a16:rowId xmlns:a16="http://schemas.microsoft.com/office/drawing/2014/main" val="766666479"/>
                  </a:ext>
                </a:extLst>
              </a:tr>
            </a:tbl>
          </a:graphicData>
        </a:graphic>
      </p:graphicFrame>
    </p:spTree>
    <p:extLst>
      <p:ext uri="{BB962C8B-B14F-4D97-AF65-F5344CB8AC3E}">
        <p14:creationId xmlns:p14="http://schemas.microsoft.com/office/powerpoint/2010/main" val="97525242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1CA4-142E-56A9-5099-B19C23954EAE}"/>
              </a:ext>
            </a:extLst>
          </p:cNvPr>
          <p:cNvSpPr>
            <a:spLocks noGrp="1"/>
          </p:cNvSpPr>
          <p:nvPr>
            <p:ph type="title" idx="4294967295"/>
          </p:nvPr>
        </p:nvSpPr>
        <p:spPr>
          <a:xfrm>
            <a:off x="0" y="852488"/>
            <a:ext cx="8761413" cy="708025"/>
          </a:xfrm>
        </p:spPr>
        <p:txBody>
          <a:bodyPr/>
          <a:lstStyle/>
          <a:p>
            <a:r>
              <a:rPr lang="en-GB" sz="1800" b="0" i="0" u="none" strike="noStrike" baseline="0" dirty="0">
                <a:solidFill>
                  <a:srgbClr val="000000"/>
                </a:solidFill>
                <a:latin typeface="Calibri" panose="020F0502020204030204" pitchFamily="34" charset="0"/>
              </a:rPr>
              <a:t>	</a:t>
            </a:r>
            <a:br>
              <a:rPr lang="en-GB" sz="1800" b="0" i="0" u="none" strike="noStrike" baseline="0" dirty="0">
                <a:solidFill>
                  <a:srgbClr val="000000"/>
                </a:solidFill>
                <a:latin typeface="Calibri" panose="020F0502020204030204" pitchFamily="34" charset="0"/>
              </a:rPr>
            </a:br>
            <a:endParaRPr lang="en-GB" dirty="0"/>
          </a:p>
        </p:txBody>
      </p:sp>
      <p:graphicFrame>
        <p:nvGraphicFramePr>
          <p:cNvPr id="3" name="Table 3">
            <a:extLst>
              <a:ext uri="{FF2B5EF4-FFF2-40B4-BE49-F238E27FC236}">
                <a16:creationId xmlns:a16="http://schemas.microsoft.com/office/drawing/2014/main" id="{E9462573-0DDE-4F5D-7D11-78AC3DAA518F}"/>
              </a:ext>
            </a:extLst>
          </p:cNvPr>
          <p:cNvGraphicFramePr>
            <a:graphicFrameLocks noGrp="1"/>
          </p:cNvGraphicFramePr>
          <p:nvPr>
            <p:extLst>
              <p:ext uri="{D42A27DB-BD31-4B8C-83A1-F6EECF244321}">
                <p14:modId xmlns:p14="http://schemas.microsoft.com/office/powerpoint/2010/main" val="2596034584"/>
              </p:ext>
            </p:extLst>
          </p:nvPr>
        </p:nvGraphicFramePr>
        <p:xfrm>
          <a:off x="0" y="0"/>
          <a:ext cx="12192000" cy="745181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288662270"/>
                    </a:ext>
                  </a:extLst>
                </a:gridCol>
                <a:gridCol w="6096000">
                  <a:extLst>
                    <a:ext uri="{9D8B030D-6E8A-4147-A177-3AD203B41FA5}">
                      <a16:colId xmlns:a16="http://schemas.microsoft.com/office/drawing/2014/main" val="2040018715"/>
                    </a:ext>
                  </a:extLst>
                </a:gridCol>
              </a:tblGrid>
              <a:tr h="1230086">
                <a:tc>
                  <a:txBody>
                    <a:bodyPr/>
                    <a:lstStyle/>
                    <a:p>
                      <a:pPr algn="ct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algn="ctr"/>
                      <a:r>
                        <a:rPr lang="en-GB" sz="2400" dirty="0">
                          <a:latin typeface="Calibri Light" panose="020F0302020204030204" pitchFamily="34" charset="0"/>
                          <a:ea typeface="Calibri Light" panose="020F0302020204030204" pitchFamily="34" charset="0"/>
                          <a:cs typeface="Calibri Light" panose="020F0302020204030204" pitchFamily="34" charset="0"/>
                        </a:rPr>
                        <a:t>Positive</a:t>
                      </a:r>
                    </a:p>
                  </a:txBody>
                  <a:tcPr/>
                </a:tc>
                <a:tc>
                  <a:txBody>
                    <a:bodyPr/>
                    <a:lstStyle/>
                    <a:p>
                      <a:pPr algn="ct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algn="ctr"/>
                      <a:r>
                        <a:rPr lang="en-GB" sz="2400" dirty="0">
                          <a:latin typeface="Calibri Light" panose="020F0302020204030204" pitchFamily="34" charset="0"/>
                          <a:ea typeface="Calibri Light" panose="020F0302020204030204" pitchFamily="34" charset="0"/>
                          <a:cs typeface="Calibri Light" panose="020F0302020204030204" pitchFamily="34" charset="0"/>
                        </a:rPr>
                        <a:t>Negative</a:t>
                      </a:r>
                    </a:p>
                  </a:txBody>
                  <a:tcPr/>
                </a:tc>
                <a:extLst>
                  <a:ext uri="{0D108BD9-81ED-4DB2-BD59-A6C34878D82A}">
                    <a16:rowId xmlns:a16="http://schemas.microsoft.com/office/drawing/2014/main" val="291229707"/>
                  </a:ext>
                </a:extLst>
              </a:tr>
              <a:tr h="1323351">
                <a:tc>
                  <a:txBody>
                    <a:bodyPr/>
                    <a:lstStyle/>
                    <a:p>
                      <a:pPr algn="ctr"/>
                      <a:endPar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endParaRPr>
                    </a:p>
                    <a:p>
                      <a:pPr algn="ctr"/>
                      <a:r>
                        <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Exposure to bioaerosols allows us to </a:t>
                      </a:r>
                      <a:r>
                        <a:rPr lang="en-GB" sz="2400" b="1"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build immunity </a:t>
                      </a:r>
                      <a:r>
                        <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to bacteria, fungi, and viruses </a:t>
                      </a:r>
                    </a:p>
                    <a:p>
                      <a:endPar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algn="ctr"/>
                      <a:endPar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endParaRPr>
                    </a:p>
                    <a:p>
                      <a:pPr algn="ctr"/>
                      <a:r>
                        <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We can be exposed to microbes that can make us ill (i.e. cold, flu) or </a:t>
                      </a:r>
                      <a:r>
                        <a:rPr lang="en-GB" sz="2400" b="1"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cause infection </a:t>
                      </a:r>
                      <a:endPar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endParaRPr>
                    </a:p>
                    <a:p>
                      <a:r>
                        <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	</a:t>
                      </a:r>
                    </a:p>
                  </a:txBody>
                  <a:tcPr/>
                </a:tc>
                <a:extLst>
                  <a:ext uri="{0D108BD9-81ED-4DB2-BD59-A6C34878D82A}">
                    <a16:rowId xmlns:a16="http://schemas.microsoft.com/office/drawing/2014/main" val="3008110027"/>
                  </a:ext>
                </a:extLst>
              </a:tr>
              <a:tr h="1734638">
                <a:tc>
                  <a:txBody>
                    <a:bodyPr/>
                    <a:lstStyle/>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endParaRPr>
                    </a:p>
                    <a:p>
                      <a:pPr algn="ctr"/>
                      <a:r>
                        <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We can be exposed to biological particles (pollen, fungus, dust) that can </a:t>
                      </a:r>
                      <a:r>
                        <a:rPr lang="en-GB" sz="2400" b="1"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cause allergy </a:t>
                      </a:r>
                      <a:r>
                        <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 this can cause sneezing, wheezing and shortness of breath </a:t>
                      </a:r>
                    </a:p>
                    <a:p>
                      <a:r>
                        <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	</a:t>
                      </a:r>
                    </a:p>
                  </a:txBody>
                  <a:tcPr/>
                </a:tc>
                <a:extLst>
                  <a:ext uri="{0D108BD9-81ED-4DB2-BD59-A6C34878D82A}">
                    <a16:rowId xmlns:a16="http://schemas.microsoft.com/office/drawing/2014/main" val="4220949284"/>
                  </a:ext>
                </a:extLst>
              </a:tr>
              <a:tr h="2381250">
                <a:tc>
                  <a:txBody>
                    <a:bodyPr/>
                    <a:lstStyle/>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We can be exposed to biological particles (fungus, pollen) </a:t>
                      </a:r>
                    </a:p>
                    <a:p>
                      <a:pPr algn="ctr"/>
                      <a:r>
                        <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that can </a:t>
                      </a:r>
                      <a:r>
                        <a:rPr lang="en-GB" sz="2400" b="1"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cause sensitisation </a:t>
                      </a:r>
                      <a:r>
                        <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over time </a:t>
                      </a:r>
                    </a:p>
                    <a:p>
                      <a:r>
                        <a:rPr lang="en-GB" sz="2400" b="0" i="0" u="none" strike="noStrike" kern="1200"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	</a:t>
                      </a:r>
                    </a:p>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721249316"/>
                  </a:ext>
                </a:extLst>
              </a:tr>
            </a:tbl>
          </a:graphicData>
        </a:graphic>
      </p:graphicFrame>
    </p:spTree>
    <p:extLst>
      <p:ext uri="{BB962C8B-B14F-4D97-AF65-F5344CB8AC3E}">
        <p14:creationId xmlns:p14="http://schemas.microsoft.com/office/powerpoint/2010/main" val="349720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167148"/>
            <a:ext cx="4177867" cy="1686225"/>
          </a:xfrm>
          <a:solidFill>
            <a:schemeClr val="bg2"/>
          </a:solidFill>
        </p:spPr>
        <p:txBody>
          <a:bodyPr>
            <a:noAutofit/>
          </a:bodyPr>
          <a:lstStyle/>
          <a:p>
            <a:r>
              <a:rPr lang="en-GB"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More about the positive effects…</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2020521"/>
            <a:ext cx="4177867" cy="4375798"/>
          </a:xfrm>
          <a:solidFill>
            <a:schemeClr val="bg2"/>
          </a:solidFill>
        </p:spPr>
        <p:txBody>
          <a:bodyPr>
            <a:no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Exposure to bioaerosols allows our immune systems to come into contact with a wide range of fungi, bacteria, and viruses.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This can allow our immune system to build up a defence against these microbes by producing antibodies, keeping us safe from serious infection. </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077485" y="52386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2DBF0E30-AC7D-27B9-1CCE-F264F990AC75}"/>
              </a:ext>
            </a:extLst>
          </p:cNvPr>
          <p:cNvSpPr txBox="1"/>
          <p:nvPr/>
        </p:nvSpPr>
        <p:spPr>
          <a:xfrm>
            <a:off x="10184732" y="6211028"/>
            <a:ext cx="1742785" cy="246221"/>
          </a:xfrm>
          <a:prstGeom prst="rect">
            <a:avLst/>
          </a:prstGeom>
          <a:noFill/>
        </p:spPr>
        <p:txBody>
          <a:bodyPr wrap="none" rtlCol="0">
            <a:spAutoFit/>
          </a:bodyPr>
          <a:lstStyle/>
          <a:p>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Kudryavtsev/stock.adobe.com</a:t>
            </a:r>
            <a:endParaRPr lang="en-GB" sz="1000" b="0" i="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207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461681"/>
            <a:ext cx="4177867" cy="1391692"/>
          </a:xfrm>
          <a:solidFill>
            <a:schemeClr val="bg2"/>
          </a:solidFill>
        </p:spPr>
        <p:txBody>
          <a:bodyPr>
            <a:normAutofit/>
          </a:bodyPr>
          <a:lstStyle/>
          <a:p>
            <a:r>
              <a:rPr lang="en-GB"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What is an antibody?</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2258203"/>
            <a:ext cx="4177867" cy="4138116"/>
          </a:xfrm>
          <a:solidFill>
            <a:schemeClr val="bg2"/>
          </a:solidFill>
        </p:spPr>
        <p:txBody>
          <a:bodyPr>
            <a:norm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An antibody is a large, Y-shaped protein used by the immune system to identify and neutralise pathogenic bacteria, fungi, and viruses.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An antibody can tag a microbe or an infected cell for attack by other parts of the immune system. </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6" name="Picture 5">
            <a:extLst>
              <a:ext uri="{FF2B5EF4-FFF2-40B4-BE49-F238E27FC236}">
                <a16:creationId xmlns:a16="http://schemas.microsoft.com/office/drawing/2014/main" id="{DB4A0C40-6630-08B6-185A-6B2AE2B455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5535" y="1538950"/>
            <a:ext cx="6309832" cy="3785899"/>
          </a:xfrm>
          <a:prstGeom prst="rect">
            <a:avLst/>
          </a:prstGeom>
        </p:spPr>
      </p:pic>
      <p:sp>
        <p:nvSpPr>
          <p:cNvPr id="4" name="TextBox 3">
            <a:extLst>
              <a:ext uri="{FF2B5EF4-FFF2-40B4-BE49-F238E27FC236}">
                <a16:creationId xmlns:a16="http://schemas.microsoft.com/office/drawing/2014/main" id="{A40D8B38-8490-3274-BFBF-D0DD529BD25A}"/>
              </a:ext>
            </a:extLst>
          </p:cNvPr>
          <p:cNvSpPr txBox="1"/>
          <p:nvPr/>
        </p:nvSpPr>
        <p:spPr>
          <a:xfrm>
            <a:off x="9532155" y="6150098"/>
            <a:ext cx="2236510" cy="246221"/>
          </a:xfrm>
          <a:prstGeom prst="rect">
            <a:avLst/>
          </a:prstGeom>
          <a:noFill/>
        </p:spPr>
        <p:txBody>
          <a:bodyPr wrap="none" rtlCol="0">
            <a:spAutoFit/>
          </a:bodyPr>
          <a:lstStyle/>
          <a:p>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peterschreiber.media/stock.adobe.com</a:t>
            </a:r>
            <a:endParaRPr lang="en-GB" sz="1000" b="0" i="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187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311753" y="196210"/>
            <a:ext cx="4590447" cy="1391692"/>
          </a:xfrm>
          <a:solidFill>
            <a:schemeClr val="bg2"/>
          </a:solidFill>
        </p:spPr>
        <p:txBody>
          <a:bodyPr>
            <a:normAutofit/>
          </a:bodyPr>
          <a:lstStyle/>
          <a:p>
            <a:r>
              <a:rPr lang="en-GB"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How do we build immunity?</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311754" y="1784112"/>
            <a:ext cx="4590446" cy="4612207"/>
          </a:xfrm>
          <a:solidFill>
            <a:schemeClr val="bg2"/>
          </a:solidFill>
        </p:spPr>
        <p:txBody>
          <a:bodyPr>
            <a:no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Antibodies will then circulate in the blood for a prolonged period of time so that if someone comes into contact with that microbe or virus again, the immune system will respond quickly, preventing us from getting ill.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This is how we build immunity and exposure to components of bioaerosols can help us do this. </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20865749-B622-BBD6-6517-2DABCB897483}"/>
              </a:ext>
            </a:extLst>
          </p:cNvPr>
          <p:cNvSpPr txBox="1"/>
          <p:nvPr/>
        </p:nvSpPr>
        <p:spPr>
          <a:xfrm>
            <a:off x="10150693" y="6041572"/>
            <a:ext cx="1576072" cy="246221"/>
          </a:xfrm>
          <a:prstGeom prst="rect">
            <a:avLst/>
          </a:prstGeom>
          <a:noFill/>
        </p:spPr>
        <p:txBody>
          <a:bodyPr wrap="none" rtlCol="0">
            <a:spAutoFit/>
          </a:bodyPr>
          <a:lstStyle/>
          <a:p>
            <a:r>
              <a:rPr lang="en-GB" sz="10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Vipman4/stock.adobe.com</a:t>
            </a:r>
            <a:endParaRPr lang="en-GB" sz="1000" b="0" i="0"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838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1154955" y="973668"/>
            <a:ext cx="2942210" cy="1020232"/>
          </a:xfrm>
        </p:spPr>
        <p:txBody>
          <a:bodyPr>
            <a:normAutofit/>
          </a:bodyPr>
          <a:lstStyle/>
          <a:p>
            <a:r>
              <a:rPr lang="en-US" dirty="0">
                <a:solidFill>
                  <a:schemeClr val="tx1"/>
                </a:solidFill>
                <a:latin typeface="Calibri Light" panose="020F0302020204030204" pitchFamily="34" charset="0"/>
                <a:cs typeface="Calibri Light" panose="020F0302020204030204" pitchFamily="34" charset="0"/>
              </a:rPr>
              <a:t>Activity 1</a:t>
            </a:r>
          </a:p>
        </p:txBody>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154954" y="2120900"/>
            <a:ext cx="3376297" cy="3898900"/>
          </a:xfrm>
        </p:spPr>
        <p:txBody>
          <a:bodyPr>
            <a:normAutofit/>
          </a:bodyPr>
          <a:lstStyle/>
          <a:p>
            <a:r>
              <a:rPr lang="en-GB" sz="2400" dirty="0">
                <a:solidFill>
                  <a:schemeClr val="tx1"/>
                </a:solidFill>
                <a:latin typeface="Calibri Light" panose="020F0302020204030204" pitchFamily="34" charset="0"/>
                <a:cs typeface="Calibri Light" panose="020F0302020204030204" pitchFamily="34" charset="0"/>
              </a:rPr>
              <a:t>Read the Key Terms. </a:t>
            </a:r>
          </a:p>
          <a:p>
            <a:pPr>
              <a:buFont typeface="Wingdings" panose="05000000000000000000" pitchFamily="2" charset="2"/>
              <a:buChar char="Ø"/>
            </a:pPr>
            <a:r>
              <a:rPr lang="en-GB" sz="2400" dirty="0">
                <a:solidFill>
                  <a:schemeClr val="tx1"/>
                </a:solidFill>
                <a:latin typeface="Calibri Light" panose="020F0302020204030204" pitchFamily="34" charset="0"/>
                <a:cs typeface="Calibri Light" panose="020F0302020204030204" pitchFamily="34" charset="0"/>
              </a:rPr>
              <a:t>Describe what a health outcome is</a:t>
            </a:r>
          </a:p>
          <a:p>
            <a:pPr>
              <a:buFont typeface="Wingdings" panose="05000000000000000000" pitchFamily="2" charset="2"/>
              <a:buChar char="Ø"/>
            </a:pPr>
            <a:r>
              <a:rPr lang="en-GB" sz="2400" dirty="0">
                <a:solidFill>
                  <a:schemeClr val="tx1"/>
                </a:solidFill>
                <a:latin typeface="Calibri Light" panose="020F0302020204030204" pitchFamily="34" charset="0"/>
                <a:cs typeface="Calibri Light" panose="020F0302020204030204" pitchFamily="34" charset="0"/>
              </a:rPr>
              <a:t>Explain the adverse health outcomes that can develop from exposure to bioaerosols.</a:t>
            </a:r>
          </a:p>
          <a:p>
            <a:endParaRPr lang="en-US" dirty="0">
              <a:solidFill>
                <a:schemeClr val="tx1"/>
              </a:solidFill>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5" name="Picture 4" descr="Text, website&#10;&#10;Description automatically generated">
            <a:extLst>
              <a:ext uri="{FF2B5EF4-FFF2-40B4-BE49-F238E27FC236}">
                <a16:creationId xmlns:a16="http://schemas.microsoft.com/office/drawing/2014/main" id="{7F6E53D4-A4EF-308F-A81A-4DBC8755CB74}"/>
              </a:ext>
            </a:extLst>
          </p:cNvPr>
          <p:cNvPicPr>
            <a:picLocks noChangeAspect="1"/>
          </p:cNvPicPr>
          <p:nvPr/>
        </p:nvPicPr>
        <p:blipFill>
          <a:blip r:embed="rId2"/>
          <a:stretch>
            <a:fillRect/>
          </a:stretch>
        </p:blipFill>
        <p:spPr>
          <a:xfrm>
            <a:off x="5302852" y="182479"/>
            <a:ext cx="5021723" cy="6489868"/>
          </a:xfrm>
          <a:prstGeom prst="rect">
            <a:avLst/>
          </a:prstGeom>
        </p:spPr>
      </p:pic>
    </p:spTree>
    <p:extLst>
      <p:ext uri="{BB962C8B-B14F-4D97-AF65-F5344CB8AC3E}">
        <p14:creationId xmlns:p14="http://schemas.microsoft.com/office/powerpoint/2010/main" val="551066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1154955" y="973668"/>
            <a:ext cx="2942210" cy="1020232"/>
          </a:xfrm>
        </p:spPr>
        <p:txBody>
          <a:bodyPr>
            <a:normAutofit/>
          </a:bodyPr>
          <a:lstStyle/>
          <a:p>
            <a:r>
              <a:rPr lang="en-US" dirty="0">
                <a:solidFill>
                  <a:schemeClr val="tx1"/>
                </a:solidFill>
                <a:latin typeface="Calibri Light" panose="020F0302020204030204" pitchFamily="34" charset="0"/>
                <a:cs typeface="Calibri Light" panose="020F0302020204030204" pitchFamily="34" charset="0"/>
              </a:rPr>
              <a:t>Activity 2</a:t>
            </a:r>
          </a:p>
        </p:txBody>
      </p:sp>
      <p:pic>
        <p:nvPicPr>
          <p:cNvPr id="8" name="Picture 7">
            <a:hlinkClick r:id="rId2"/>
            <a:extLst>
              <a:ext uri="{FF2B5EF4-FFF2-40B4-BE49-F238E27FC236}">
                <a16:creationId xmlns:a16="http://schemas.microsoft.com/office/drawing/2014/main" id="{28A79D8B-87EF-2887-517F-7D35822890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42960" y="571500"/>
            <a:ext cx="6391533" cy="5250498"/>
          </a:xfrm>
          <a:prstGeom prst="rect">
            <a:avLst/>
          </a:prstGeom>
        </p:spPr>
      </p:pic>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154954" y="2120900"/>
            <a:ext cx="3376297" cy="3898900"/>
          </a:xfrm>
        </p:spPr>
        <p:txBody>
          <a:bodyPr>
            <a:normAutofit/>
          </a:bodyPr>
          <a:lstStyle/>
          <a:p>
            <a:r>
              <a:rPr lang="en-GB" sz="2400" dirty="0">
                <a:solidFill>
                  <a:schemeClr val="tx1"/>
                </a:solidFill>
                <a:latin typeface="Calibri Light" panose="020F0302020204030204" pitchFamily="34" charset="0"/>
                <a:cs typeface="Calibri Light" panose="020F0302020204030204" pitchFamily="34" charset="0"/>
              </a:rPr>
              <a:t>What is the difference between ‘hazard’ and ‘risk’?</a:t>
            </a:r>
          </a:p>
          <a:p>
            <a:pPr>
              <a:buFont typeface="Wingdings" panose="05000000000000000000" pitchFamily="2" charset="2"/>
              <a:buChar char="Ø"/>
            </a:pPr>
            <a:r>
              <a:rPr lang="en-GB" sz="2400" dirty="0">
                <a:solidFill>
                  <a:schemeClr val="tx1"/>
                </a:solidFill>
                <a:latin typeface="Calibri Light" panose="020F0302020204030204" pitchFamily="34" charset="0"/>
                <a:cs typeface="Calibri Light" panose="020F0302020204030204" pitchFamily="34" charset="0"/>
              </a:rPr>
              <a:t>Watch this YouTube video on </a:t>
            </a:r>
            <a:r>
              <a:rPr lang="en-GB" sz="2400" dirty="0">
                <a:solidFill>
                  <a:schemeClr val="accent2"/>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the difference between hazard and risk</a:t>
            </a:r>
            <a:r>
              <a:rPr lang="en-GB" sz="2400" dirty="0">
                <a:solidFill>
                  <a:schemeClr val="tx1"/>
                </a:solidFill>
                <a:latin typeface="Calibri Light" panose="020F0302020204030204" pitchFamily="34" charset="0"/>
                <a:cs typeface="Calibri Light" panose="020F0302020204030204" pitchFamily="34" charset="0"/>
              </a:rPr>
              <a:t>.</a:t>
            </a:r>
          </a:p>
          <a:p>
            <a:endParaRPr lang="en-US" dirty="0">
              <a:solidFill>
                <a:schemeClr val="tx1"/>
              </a:solidFill>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52607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461681"/>
            <a:ext cx="4177867" cy="1391692"/>
          </a:xfrm>
          <a:solidFill>
            <a:schemeClr val="bg2"/>
          </a:solidFill>
        </p:spPr>
        <p:txBody>
          <a:bodyPr>
            <a:normAutofit/>
          </a:bodyPr>
          <a:lstStyle/>
          <a:p>
            <a:r>
              <a:rPr lang="en-GB"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How do we get from hazard to risk?</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2258203"/>
            <a:ext cx="4177867" cy="4138116"/>
          </a:xfrm>
          <a:solidFill>
            <a:schemeClr val="bg2"/>
          </a:solidFill>
        </p:spPr>
        <p:txBody>
          <a:bodyPr>
            <a:norm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When dealing with hazards, the risk of harm occurring from that hazard only occurs under conditions of ‘exposure’.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This means that there must be a route between the hazard to the individual involved for the hazard to present a risk. </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6" name="Picture 5">
            <a:extLst>
              <a:ext uri="{FF2B5EF4-FFF2-40B4-BE49-F238E27FC236}">
                <a16:creationId xmlns:a16="http://schemas.microsoft.com/office/drawing/2014/main" id="{23AF13C0-9BE3-792D-FF1C-DAD5252762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4714" y="1501157"/>
            <a:ext cx="7758850" cy="4138116"/>
          </a:xfrm>
          <a:prstGeom prst="rect">
            <a:avLst/>
          </a:prstGeom>
        </p:spPr>
      </p:pic>
      <p:sp>
        <p:nvSpPr>
          <p:cNvPr id="4" name="TextBox 3">
            <a:extLst>
              <a:ext uri="{FF2B5EF4-FFF2-40B4-BE49-F238E27FC236}">
                <a16:creationId xmlns:a16="http://schemas.microsoft.com/office/drawing/2014/main" id="{11DF2DFB-0B48-FF34-14CF-5125411B1CEF}"/>
              </a:ext>
            </a:extLst>
          </p:cNvPr>
          <p:cNvSpPr txBox="1"/>
          <p:nvPr/>
        </p:nvSpPr>
        <p:spPr>
          <a:xfrm>
            <a:off x="10000232" y="6125526"/>
            <a:ext cx="1768433" cy="246221"/>
          </a:xfrm>
          <a:prstGeom prst="rect">
            <a:avLst/>
          </a:prstGeom>
          <a:noFill/>
        </p:spPr>
        <p:txBody>
          <a:bodyPr wrap="none" rtlCol="0">
            <a:spAutoFit/>
          </a:bodyPr>
          <a:lstStyle/>
          <a:p>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Bakhtiarzein/stock.adobe.com</a:t>
            </a:r>
            <a:endParaRPr lang="en-GB" sz="1000" b="0" i="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501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e5eb4c-ad0d-4795-ae2e-baffe4a7a343" xsi:nil="true"/>
    <lcf76f155ced4ddcb4097134ff3c332f xmlns="4ef8ee0b-e025-4bd4-94a6-4c71df7778d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6" ma:contentTypeDescription="Create a new document." ma:contentTypeScope="" ma:versionID="5ac29786fef6d860ccb0240e3c9a08b3">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29a9b951e7131cbe7d87ba984a4b02b1"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9F918-2B76-4802-95A6-2DEA7FC309C0}">
  <ds:schemaRef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4ef8ee0b-e025-4bd4-94a6-4c71df7778d2"/>
    <ds:schemaRef ds:uri="http://purl.org/dc/dcmitype/"/>
    <ds:schemaRef ds:uri="http://schemas.microsoft.com/office/2006/documentManagement/types"/>
    <ds:schemaRef ds:uri="09e5eb4c-ad0d-4795-ae2e-baffe4a7a343"/>
    <ds:schemaRef ds:uri="http://purl.org/dc/terms/"/>
  </ds:schemaRefs>
</ds:datastoreItem>
</file>

<file path=customXml/itemProps2.xml><?xml version="1.0" encoding="utf-8"?>
<ds:datastoreItem xmlns:ds="http://schemas.openxmlformats.org/officeDocument/2006/customXml" ds:itemID="{FD53A190-EE2D-4AB9-B19C-D49A551F2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9DE55D-5002-4C5F-8434-63F50F5B1E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{D3C17237-84A4-8A4B-92BF-DC2033DC72F3}tf10001076</Template>
  <TotalTime>943</TotalTime>
  <Words>716</Words>
  <Application>Microsoft Office PowerPoint</Application>
  <PresentationFormat>Widescreen</PresentationFormat>
  <Paragraphs>70</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adobe-clean</vt:lpstr>
      <vt:lpstr>Arial</vt:lpstr>
      <vt:lpstr>Calibri</vt:lpstr>
      <vt:lpstr>Calibri Light</vt:lpstr>
      <vt:lpstr>Century Gothic</vt:lpstr>
      <vt:lpstr>Wingdings</vt:lpstr>
      <vt:lpstr>Wingdings 3</vt:lpstr>
      <vt:lpstr>Ion Boardroom</vt:lpstr>
      <vt:lpstr>PowerPoint Presentation</vt:lpstr>
      <vt:lpstr>Activity 1</vt:lpstr>
      <vt:lpstr>  </vt:lpstr>
      <vt:lpstr>More about the positive effects…</vt:lpstr>
      <vt:lpstr>What is an antibody?</vt:lpstr>
      <vt:lpstr>How do we build immunity?</vt:lpstr>
      <vt:lpstr>Activity 1</vt:lpstr>
      <vt:lpstr>Activity 2</vt:lpstr>
      <vt:lpstr>How do we get from hazard to risk?</vt:lpstr>
      <vt:lpstr>How do we get from hazard to risk?</vt:lpstr>
      <vt:lpstr>How do we get from hazard to risk?</vt:lpstr>
      <vt:lpstr>The meaning of ‘exposure’</vt:lpstr>
      <vt:lpstr>The meaning of ‘exposure’</vt:lpstr>
      <vt:lpstr>Activity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air</dc:title>
  <dc:creator>Karen Lindsay</dc:creator>
  <cp:lastModifiedBy>Frederic Coulon</cp:lastModifiedBy>
  <cp:revision>6</cp:revision>
  <dcterms:created xsi:type="dcterms:W3CDTF">2022-03-31T14:16:50Z</dcterms:created>
  <dcterms:modified xsi:type="dcterms:W3CDTF">2023-01-25T10:53:55Z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0x010100F6CAB894FB2DAA46A83F7930F35AC280</vt:lpwstr>
  </property>
  <property fmtid="{D5CDD505-2E9C-101B-9397-08002B2CF9AE}" pid="3" name="MediaServiceImageTags">
    <vt:lpwstr/>
  </property>
</Properties>
</file>